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280" r:id="rId2"/>
    <p:sldId id="259" r:id="rId3"/>
    <p:sldId id="263" r:id="rId4"/>
    <p:sldId id="260" r:id="rId5"/>
    <p:sldId id="265" r:id="rId6"/>
    <p:sldId id="264" r:id="rId7"/>
    <p:sldId id="266" r:id="rId8"/>
    <p:sldId id="257" r:id="rId9"/>
    <p:sldId id="267" r:id="rId10"/>
    <p:sldId id="268" r:id="rId11"/>
    <p:sldId id="258" r:id="rId12"/>
    <p:sldId id="269" r:id="rId13"/>
    <p:sldId id="316" r:id="rId14"/>
    <p:sldId id="270" r:id="rId15"/>
    <p:sldId id="317" r:id="rId16"/>
    <p:sldId id="272" r:id="rId17"/>
    <p:sldId id="318" r:id="rId18"/>
    <p:sldId id="273" r:id="rId19"/>
    <p:sldId id="274" r:id="rId20"/>
    <p:sldId id="275" r:id="rId21"/>
    <p:sldId id="276" r:id="rId22"/>
    <p:sldId id="277" r:id="rId23"/>
    <p:sldId id="278" r:id="rId24"/>
    <p:sldId id="279" r:id="rId25"/>
    <p:sldId id="309" r:id="rId26"/>
    <p:sldId id="310" r:id="rId27"/>
    <p:sldId id="283" r:id="rId28"/>
    <p:sldId id="312" r:id="rId29"/>
    <p:sldId id="304" r:id="rId30"/>
    <p:sldId id="305" r:id="rId31"/>
    <p:sldId id="311" r:id="rId32"/>
    <p:sldId id="307" r:id="rId33"/>
    <p:sldId id="30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03"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46"/>
    <p:restoredTop sz="78328"/>
  </p:normalViewPr>
  <p:slideViewPr>
    <p:cSldViewPr snapToGrid="0" snapToObjects="1">
      <p:cViewPr>
        <p:scale>
          <a:sx n="80" d="100"/>
          <a:sy n="80" d="100"/>
        </p:scale>
        <p:origin x="238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D9257-8693-734D-A764-24F353825560}" type="datetimeFigureOut">
              <a:rPr lang="en-US" smtClean="0"/>
              <a:t>10/26/16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8BE77C-89FA-5547-84E1-3B44E7C914A0}" type="slidenum">
              <a:rPr lang="en-US" smtClean="0"/>
              <a:t>‹#›</a:t>
            </a:fld>
            <a:endParaRPr lang="en-US"/>
          </a:p>
        </p:txBody>
      </p:sp>
    </p:spTree>
    <p:extLst>
      <p:ext uri="{BB962C8B-B14F-4D97-AF65-F5344CB8AC3E}">
        <p14:creationId xmlns:p14="http://schemas.microsoft.com/office/powerpoint/2010/main" val="106618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My name is Choi, and This is Ron,</a:t>
            </a:r>
            <a:r>
              <a:rPr lang="en-US" baseline="0" dirty="0" smtClean="0"/>
              <a:t> </a:t>
            </a:r>
            <a:r>
              <a:rPr lang="en-US" baseline="0" dirty="0" err="1" smtClean="0"/>
              <a:t>Abhi</a:t>
            </a:r>
            <a:r>
              <a:rPr lang="en-US" baseline="0" dirty="0" smtClean="0"/>
              <a:t>, Wen and Joy. Today we will present you Deep Motif Dashboard paper, and their attempt to visualize DNNs used on genomic sequences.</a:t>
            </a:r>
            <a:endParaRPr dirty="0"/>
          </a:p>
        </p:txBody>
      </p:sp>
      <p:sp>
        <p:nvSpPr>
          <p:cNvPr id="232" name="Shape 2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1910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one problem is that we don’t know</a:t>
            </a:r>
            <a:r>
              <a:rPr lang="en-US" baseline="0" dirty="0" smtClean="0"/>
              <a:t> how DNNs come to this conclusion. </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10</a:t>
            </a:fld>
            <a:endParaRPr lang="en-US"/>
          </a:p>
        </p:txBody>
      </p:sp>
    </p:spTree>
    <p:extLst>
      <p:ext uri="{BB962C8B-B14F-4D97-AF65-F5344CB8AC3E}">
        <p14:creationId xmlns:p14="http://schemas.microsoft.com/office/powerpoint/2010/main" val="42914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say this isn’t much of a problem, but some are very worried about this ”</a:t>
            </a:r>
            <a:r>
              <a:rPr lang="en-US" baseline="0" dirty="0" err="1" smtClean="0"/>
              <a:t>blackbox</a:t>
            </a:r>
            <a:r>
              <a:rPr lang="en-US" baseline="0" dirty="0" smtClean="0"/>
              <a:t>” problem. This article from Nature few weeks ago sums this concern quite well. </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11</a:t>
            </a:fld>
            <a:endParaRPr lang="en-US"/>
          </a:p>
        </p:txBody>
      </p:sp>
    </p:spTree>
    <p:extLst>
      <p:ext uri="{BB962C8B-B14F-4D97-AF65-F5344CB8AC3E}">
        <p14:creationId xmlns:p14="http://schemas.microsoft.com/office/powerpoint/2010/main" val="1568437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Due to limited training and validation sets</a:t>
            </a:r>
            <a:r>
              <a:rPr lang="en-US" baseline="0" dirty="0" smtClean="0"/>
              <a:t> leading to overfitting issues, we cannot really guarantee how general DNN prediction would be. This is a problem for the end users, such as medical doctors and REALLY, the patients, who have to make LITERALLY a life-and-death decision based on the output of DNNs.</a:t>
            </a:r>
            <a:endParaRPr lang="en-US" dirty="0" smtClean="0"/>
          </a:p>
          <a:p>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12</a:t>
            </a:fld>
            <a:endParaRPr lang="en-US"/>
          </a:p>
        </p:txBody>
      </p:sp>
    </p:spTree>
    <p:extLst>
      <p:ext uri="{BB962C8B-B14F-4D97-AF65-F5344CB8AC3E}">
        <p14:creationId xmlns:p14="http://schemas.microsoft.com/office/powerpoint/2010/main" val="1893550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to resolve this issue </a:t>
            </a:r>
            <a:r>
              <a:rPr lang="en-US" baseline="0" dirty="0" smtClean="0"/>
              <a:t>is to visualize how DNN made this decision.</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13</a:t>
            </a:fld>
            <a:endParaRPr lang="en-US"/>
          </a:p>
        </p:txBody>
      </p:sp>
    </p:spTree>
    <p:extLst>
      <p:ext uri="{BB962C8B-B14F-4D97-AF65-F5344CB8AC3E}">
        <p14:creationId xmlns:p14="http://schemas.microsoft.com/office/powerpoint/2010/main" val="52093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line, today’s paper, Deep Motif Dashboard</a:t>
            </a:r>
            <a:r>
              <a:rPr lang="en-US" baseline="0" dirty="0" smtClean="0"/>
              <a:t> or </a:t>
            </a:r>
            <a:r>
              <a:rPr lang="en-US" baseline="0" dirty="0" err="1" smtClean="0"/>
              <a:t>DeMo</a:t>
            </a:r>
            <a:r>
              <a:rPr lang="en-US" baseline="0" dirty="0" smtClean="0"/>
              <a:t> Dashboard, will talk about its attempts to visualize the thinking process of DNNs that are out there, such as </a:t>
            </a:r>
            <a:r>
              <a:rPr lang="en-US" baseline="0" dirty="0" err="1" smtClean="0"/>
              <a:t>DeepSEA</a:t>
            </a:r>
            <a:r>
              <a:rPr lang="en-US" baseline="0" dirty="0" smtClean="0"/>
              <a:t> and </a:t>
            </a:r>
            <a:r>
              <a:rPr lang="en-US" baseline="0" dirty="0" err="1" smtClean="0"/>
              <a:t>DanQ</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14</a:t>
            </a:fld>
            <a:endParaRPr lang="en-US"/>
          </a:p>
        </p:txBody>
      </p:sp>
    </p:spTree>
    <p:extLst>
      <p:ext uri="{BB962C8B-B14F-4D97-AF65-F5344CB8AC3E}">
        <p14:creationId xmlns:p14="http://schemas.microsoft.com/office/powerpoint/2010/main" val="645737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explain this paper well, we have divided rest</a:t>
            </a:r>
            <a:r>
              <a:rPr lang="en-US" baseline="0" dirty="0" smtClean="0"/>
              <a:t> of our presentation into three parts: First, we will show the structure of DNNs used to generate the prediction. </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15</a:t>
            </a:fld>
            <a:endParaRPr lang="en-US"/>
          </a:p>
        </p:txBody>
      </p:sp>
    </p:spTree>
    <p:extLst>
      <p:ext uri="{BB962C8B-B14F-4D97-AF65-F5344CB8AC3E}">
        <p14:creationId xmlns:p14="http://schemas.microsoft.com/office/powerpoint/2010/main" val="1695738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Second, we will show how the use of their version of saliency map aids visualizing DNNs’ thought process.</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16</a:t>
            </a:fld>
            <a:endParaRPr lang="en-US"/>
          </a:p>
        </p:txBody>
      </p:sp>
    </p:spTree>
    <p:extLst>
      <p:ext uri="{BB962C8B-B14F-4D97-AF65-F5344CB8AC3E}">
        <p14:creationId xmlns:p14="http://schemas.microsoft.com/office/powerpoint/2010/main" val="1555905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Third, we will show how they tackled the problem of visualizing temporal aspect of RNN, as saliency map cannot be easily used for this. With this, I will pass the talk to Ron.</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17</a:t>
            </a:fld>
            <a:endParaRPr lang="en-US"/>
          </a:p>
        </p:txBody>
      </p:sp>
    </p:spTree>
    <p:extLst>
      <p:ext uri="{BB962C8B-B14F-4D97-AF65-F5344CB8AC3E}">
        <p14:creationId xmlns:p14="http://schemas.microsoft.com/office/powerpoint/2010/main" val="1218782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18</a:t>
            </a:fld>
            <a:endParaRPr lang="en-US"/>
          </a:p>
        </p:txBody>
      </p:sp>
    </p:spTree>
    <p:extLst>
      <p:ext uri="{BB962C8B-B14F-4D97-AF65-F5344CB8AC3E}">
        <p14:creationId xmlns:p14="http://schemas.microsoft.com/office/powerpoint/2010/main" val="1707880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89534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Previously in class,</a:t>
            </a:r>
            <a:r>
              <a:rPr lang="en-US" baseline="0" dirty="0" smtClean="0"/>
              <a:t> we have looked at methods such as </a:t>
            </a:r>
            <a:r>
              <a:rPr lang="en-US" baseline="0" dirty="0" err="1" smtClean="0"/>
              <a:t>DeepSEA</a:t>
            </a:r>
            <a:r>
              <a:rPr lang="en-US" baseline="0" dirty="0" smtClean="0"/>
              <a:t> and </a:t>
            </a:r>
            <a:r>
              <a:rPr lang="en-US" baseline="0" dirty="0" err="1" smtClean="0"/>
              <a:t>DanQ</a:t>
            </a:r>
            <a:r>
              <a:rPr lang="en-US" baseline="0" dirty="0" smtClean="0"/>
              <a:t>, which has one motivation. Given your sequences, which is really becoming cheap to get, </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2</a:t>
            </a:fld>
            <a:endParaRPr lang="en-US"/>
          </a:p>
        </p:txBody>
      </p:sp>
    </p:spTree>
    <p:extLst>
      <p:ext uri="{BB962C8B-B14F-4D97-AF65-F5344CB8AC3E}">
        <p14:creationId xmlns:p14="http://schemas.microsoft.com/office/powerpoint/2010/main" val="70401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10000"/>
              <a:buFont typeface="Arial"/>
              <a:buNone/>
            </a:pPr>
            <a:r>
              <a:rPr lang="en-US" sz="1000">
                <a:solidFill>
                  <a:schemeClr val="dk1"/>
                </a:solidFill>
              </a:rPr>
              <a:t>Once we have our trained models to predict binding sites, the second step of our approach is to understand why the models perform the way they do. As explained in section 3, we do this by introducing three different visualization strategies for interpreting the models:</a:t>
            </a:r>
          </a:p>
          <a:p>
            <a:pPr lvl="0">
              <a:spcBef>
                <a:spcPts val="0"/>
              </a:spcBef>
              <a:buClr>
                <a:schemeClr val="dk1"/>
              </a:buClr>
              <a:buSzPct val="100000"/>
              <a:buFont typeface="Arial"/>
              <a:buNone/>
            </a:pPr>
            <a:r>
              <a:rPr lang="en-US">
                <a:solidFill>
                  <a:schemeClr val="dk1"/>
                </a:solidFill>
              </a:rPr>
              <a:t>					</a:t>
            </a:r>
          </a:p>
          <a:p>
            <a:pPr lvl="0">
              <a:spcBef>
                <a:spcPts val="0"/>
              </a:spcBef>
              <a:buClr>
                <a:schemeClr val="dk1"/>
              </a:buClr>
              <a:buSzPct val="110000"/>
              <a:buFont typeface="Arial"/>
              <a:buNone/>
            </a:pPr>
            <a:r>
              <a:rPr lang="en-US" sz="1000">
                <a:solidFill>
                  <a:schemeClr val="dk1"/>
                </a:solidFill>
              </a:rPr>
              <a:t>1. Measuring nucleotide importance with Saliency Maps.</a:t>
            </a:r>
          </a:p>
          <a:p>
            <a:pPr lvl="0">
              <a:spcBef>
                <a:spcPts val="0"/>
              </a:spcBef>
              <a:buClr>
                <a:schemeClr val="dk1"/>
              </a:buClr>
              <a:buSzPct val="110000"/>
              <a:buFont typeface="Arial"/>
              <a:buNone/>
            </a:pPr>
            <a:r>
              <a:rPr lang="en-US" sz="1000">
                <a:solidFill>
                  <a:schemeClr val="dk1"/>
                </a:solidFill>
              </a:rPr>
              <a:t>2. Measuring critical sequence positions for the classifier using Temporal Output Scores. 3. Generating class-specific motif patterns with Class Optimization. </a:t>
            </a:r>
          </a:p>
          <a:p>
            <a:pPr lvl="0">
              <a:spcBef>
                <a:spcPts val="0"/>
              </a:spcBef>
              <a:buClr>
                <a:schemeClr val="dk1"/>
              </a:buClr>
              <a:buSzPct val="100000"/>
              <a:buFont typeface="Arial"/>
              <a:buNone/>
            </a:pPr>
            <a:r>
              <a:rPr lang="en-US">
                <a:solidFill>
                  <a:schemeClr val="dk1"/>
                </a:solidFill>
              </a:rPr>
              <a:t>				</a:t>
            </a:r>
          </a:p>
          <a:p>
            <a:pPr lvl="0">
              <a:spcBef>
                <a:spcPts val="0"/>
              </a:spcBef>
              <a:buClr>
                <a:schemeClr val="dk1"/>
              </a:buClr>
              <a:buSzPct val="100000"/>
              <a:buFont typeface="Arial"/>
              <a:buNone/>
            </a:pPr>
            <a:r>
              <a:rPr lang="en-US">
                <a:solidFill>
                  <a:schemeClr val="dk1"/>
                </a:solidFill>
              </a:rPr>
              <a:t>			</a:t>
            </a:r>
          </a:p>
          <a:p>
            <a:pPr lvl="0">
              <a:spcBef>
                <a:spcPts val="0"/>
              </a:spcBef>
              <a:buClr>
                <a:schemeClr val="dk1"/>
              </a:buClr>
              <a:buSzPct val="100000"/>
              <a:buFont typeface="Arial"/>
              <a:buNone/>
            </a:pPr>
            <a:r>
              <a:rPr lang="en-US">
                <a:solidFill>
                  <a:schemeClr val="dk1"/>
                </a:solidFill>
              </a:rPr>
              <a:t>		</a:t>
            </a:r>
          </a:p>
          <a:p>
            <a:pPr lvl="0" rtl="0">
              <a:spcBef>
                <a:spcPts val="0"/>
              </a:spcBef>
              <a:buNone/>
            </a:pPr>
            <a:endParaRPr/>
          </a:p>
        </p:txBody>
      </p:sp>
    </p:spTree>
    <p:extLst>
      <p:ext uri="{BB962C8B-B14F-4D97-AF65-F5344CB8AC3E}">
        <p14:creationId xmlns:p14="http://schemas.microsoft.com/office/powerpoint/2010/main" val="633412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Clr>
                <a:schemeClr val="dk1"/>
              </a:buClr>
              <a:buSzPct val="100000"/>
              <a:buFont typeface="Arial"/>
              <a:buNone/>
            </a:pPr>
            <a:r>
              <a:rPr lang="en-US"/>
              <a:t>Optimize the input pixels</a:t>
            </a:r>
          </a:p>
          <a:p>
            <a:pPr lvl="0" rtl="0">
              <a:spcBef>
                <a:spcPts val="0"/>
              </a:spcBef>
              <a:buNone/>
            </a:pPr>
            <a:r>
              <a:rPr lang="en-US"/>
              <a:t>where λ is the regularisation parameter. A locally-optimal I can be found by the back-propagation method. The procedure is related to the ConvNet training procedure, where the back-propagation is used to optimise the layer weights. The difference is that in our case the optimisation is performed with respect to the input image, while the weights are fixed to those found during the training stage. We initialised the optimisation with the zero image (in our case, the ConvNet was trained on the zero-centred image data), and then added the training set mean image to the result. The class model visualisations for several classes are shown in Fig. 1. It should be noted that we used the (unnormalised) class scores Sc, rather than the class posteriors, returned by the soft-max layer: Pc = Pexp Sc c exp Sc . The reason is that the maximisation of the class posterior can be achieved by minimising the scores of other classes. Therefore, we optimise Sc to ensure that the optimisation concentrates only on the class in question c. We also experimented with optimising the posterior Pc, but the results were not visually prominent, thus confirming our intuition.</a:t>
            </a:r>
          </a:p>
        </p:txBody>
      </p:sp>
    </p:spTree>
    <p:extLst>
      <p:ext uri="{BB962C8B-B14F-4D97-AF65-F5344CB8AC3E}">
        <p14:creationId xmlns:p14="http://schemas.microsoft.com/office/powerpoint/2010/main" val="729709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10000"/>
              <a:buFont typeface="Arial"/>
              <a:buNone/>
            </a:pPr>
            <a:r>
              <a:rPr lang="en-US" sz="1000">
                <a:solidFill>
                  <a:schemeClr val="dk1"/>
                </a:solidFill>
              </a:rPr>
              <a:t>We find a locally optimal X through stochastic gradient descent,  </a:t>
            </a:r>
          </a:p>
          <a:p>
            <a:pPr lvl="0" rtl="0">
              <a:spcBef>
                <a:spcPts val="0"/>
              </a:spcBef>
              <a:buNone/>
            </a:pPr>
            <a:endParaRPr/>
          </a:p>
        </p:txBody>
      </p:sp>
    </p:spTree>
    <p:extLst>
      <p:ext uri="{BB962C8B-B14F-4D97-AF65-F5344CB8AC3E}">
        <p14:creationId xmlns:p14="http://schemas.microsoft.com/office/powerpoint/2010/main" val="1128119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A Saliency map tries to learn which pixels are most important in classifying an image. </a:t>
            </a:r>
          </a:p>
          <a:p>
            <a:pPr lvl="0">
              <a:spcBef>
                <a:spcPts val="0"/>
              </a:spcBef>
              <a:buNone/>
            </a:pPr>
            <a:r>
              <a:rPr lang="en-US"/>
              <a:t>A Saliency map computes the derivative of the scoring function with respect to the input evaluated </a:t>
            </a:r>
          </a:p>
          <a:p>
            <a:pPr lvl="0">
              <a:spcBef>
                <a:spcPts val="0"/>
              </a:spcBef>
              <a:buNone/>
            </a:pPr>
            <a:r>
              <a:rPr lang="en-US"/>
              <a:t>at a fixed image. It tells us which pixels are more relevant in deciding the output score function .</a:t>
            </a:r>
          </a:p>
          <a:p>
            <a:pPr lvl="0">
              <a:spcBef>
                <a:spcPts val="0"/>
              </a:spcBef>
              <a:buNone/>
            </a:pPr>
            <a:r>
              <a:rPr lang="en-US"/>
              <a:t>In the field of vision, saliency maps have been used for object localization. </a:t>
            </a:r>
          </a:p>
          <a:p>
            <a:pPr lvl="0">
              <a:spcBef>
                <a:spcPts val="0"/>
              </a:spcBef>
              <a:buNone/>
            </a:pPr>
            <a:endParaRPr/>
          </a:p>
        </p:txBody>
      </p:sp>
    </p:spTree>
    <p:extLst>
      <p:ext uri="{BB962C8B-B14F-4D97-AF65-F5344CB8AC3E}">
        <p14:creationId xmlns:p14="http://schemas.microsoft.com/office/powerpoint/2010/main" val="2073513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To go into the math a little more, think of the scoring function to be a highly non linear function of the input. We can locally approximate it to be linear, near a particular sequence and do a taylor expansion.</a:t>
            </a:r>
          </a:p>
          <a:p>
            <a:pPr lvl="0">
              <a:spcBef>
                <a:spcPts val="0"/>
              </a:spcBef>
              <a:buNone/>
            </a:pPr>
            <a:r>
              <a:rPr lang="en-US"/>
              <a:t>The Saliency map computes a gradient of the Score with respect to the sequence vector computed at a particular sequence. This is calculated by </a:t>
            </a:r>
          </a:p>
          <a:p>
            <a:pPr lvl="0">
              <a:spcBef>
                <a:spcPts val="0"/>
              </a:spcBef>
              <a:buNone/>
            </a:pPr>
            <a:r>
              <a:rPr lang="en-US"/>
              <a:t>backprop. It gives us information on which position is more important than other positions. A similar perturbative approach was used to compute mutation maps in the deep bind paper</a:t>
            </a:r>
          </a:p>
          <a:p>
            <a:pPr lvl="0">
              <a:spcBef>
                <a:spcPts val="0"/>
              </a:spcBef>
              <a:buNone/>
            </a:pPr>
            <a:endParaRPr/>
          </a:p>
          <a:p>
            <a:pPr lvl="0" rtl="0">
              <a:spcBef>
                <a:spcPts val="0"/>
              </a:spcBef>
              <a:buNone/>
            </a:pPr>
            <a:r>
              <a:rPr lang="en-US"/>
              <a:t>reference DeepLIFT: Saliency maps (Simonyan et al) use gradient from backpropagation on inputs (instead of weights for actual backpropagation)</a:t>
            </a:r>
          </a:p>
        </p:txBody>
      </p:sp>
    </p:spTree>
    <p:extLst>
      <p:ext uri="{BB962C8B-B14F-4D97-AF65-F5344CB8AC3E}">
        <p14:creationId xmlns:p14="http://schemas.microsoft.com/office/powerpoint/2010/main" val="720775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THe Jaspar MOTIF TAGATAATG has been shown here.</a:t>
            </a:r>
          </a:p>
          <a:p>
            <a:pPr lvl="0">
              <a:spcBef>
                <a:spcPts val="0"/>
              </a:spcBef>
              <a:buNone/>
            </a:pPr>
            <a:endParaRPr/>
          </a:p>
          <a:p>
            <a:pPr lvl="0" rtl="0">
              <a:spcBef>
                <a:spcPts val="0"/>
              </a:spcBef>
              <a:buNone/>
            </a:pPr>
            <a:r>
              <a:rPr lang="en-US"/>
              <a:t>If you looka t the saliency map you see the motif lit up in all the three cases. The CNN is best at motif detection..whicle RNN s are good at looking for motif grammars and look at longer range features.</a:t>
            </a:r>
          </a:p>
        </p:txBody>
      </p:sp>
    </p:spTree>
    <p:extLst>
      <p:ext uri="{BB962C8B-B14F-4D97-AF65-F5344CB8AC3E}">
        <p14:creationId xmlns:p14="http://schemas.microsoft.com/office/powerpoint/2010/main" val="5735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reference </a:t>
            </a:r>
            <a:r>
              <a:rPr lang="en-US" dirty="0" err="1"/>
              <a:t>DeepLIFT</a:t>
            </a:r>
            <a:r>
              <a:rPr lang="en-US" dirty="0"/>
              <a:t>: Saliency maps (</a:t>
            </a:r>
            <a:r>
              <a:rPr lang="en-US" dirty="0" err="1"/>
              <a:t>Simonyan</a:t>
            </a:r>
            <a:r>
              <a:rPr lang="en-US"/>
              <a:t> et al) use gradient from backpropagation on inputs (instead of weights for actual backpropagation)</a:t>
            </a:r>
          </a:p>
        </p:txBody>
      </p:sp>
    </p:spTree>
    <p:extLst>
      <p:ext uri="{BB962C8B-B14F-4D97-AF65-F5344CB8AC3E}">
        <p14:creationId xmlns:p14="http://schemas.microsoft.com/office/powerpoint/2010/main" val="394271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reference </a:t>
            </a:r>
            <a:r>
              <a:rPr lang="en-US" dirty="0" err="1"/>
              <a:t>DeepLIFT</a:t>
            </a:r>
            <a:r>
              <a:rPr lang="en-US" dirty="0"/>
              <a:t>: Saliency maps (</a:t>
            </a:r>
            <a:r>
              <a:rPr lang="en-US" dirty="0" err="1"/>
              <a:t>Simonyan</a:t>
            </a:r>
            <a:r>
              <a:rPr lang="en-US" dirty="0"/>
              <a:t> et al) use gradient from backpropagation on inputs (instead of weights for actual backpropagation</a:t>
            </a:r>
            <a:r>
              <a:rPr lang="en-US" dirty="0" smtClean="0"/>
              <a:t>)</a:t>
            </a:r>
          </a:p>
          <a:p>
            <a:pPr lvl="0" rtl="0">
              <a:spcBef>
                <a:spcPts val="0"/>
              </a:spcBef>
              <a:buNone/>
            </a:pPr>
            <a:endParaRPr lang="en-US" dirty="0" smtClean="0"/>
          </a:p>
          <a:p>
            <a:pPr lvl="0" rtl="0">
              <a:spcBef>
                <a:spcPts val="0"/>
              </a:spcBef>
              <a:buNone/>
            </a:pPr>
            <a:r>
              <a:rPr lang="en-US" dirty="0" smtClean="0"/>
              <a:t>I now pass the microphone to Wen, who</a:t>
            </a:r>
            <a:r>
              <a:rPr lang="en-US" baseline="0" dirty="0" smtClean="0"/>
              <a:t> will tell us about the </a:t>
            </a:r>
            <a:r>
              <a:rPr lang="en-US" baseline="0" dirty="0" err="1" smtClean="0"/>
              <a:t>temporarl</a:t>
            </a:r>
            <a:r>
              <a:rPr lang="en-US" baseline="0" dirty="0" smtClean="0"/>
              <a:t> models </a:t>
            </a:r>
            <a:endParaRPr lang="en-US" dirty="0"/>
          </a:p>
        </p:txBody>
      </p:sp>
    </p:spTree>
    <p:extLst>
      <p:ext uri="{BB962C8B-B14F-4D97-AF65-F5344CB8AC3E}">
        <p14:creationId xmlns:p14="http://schemas.microsoft.com/office/powerpoint/2010/main" val="870951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Thank</a:t>
            </a:r>
            <a:r>
              <a:rPr lang="en-US" baseline="0" dirty="0" smtClean="0"/>
              <a:t> you </a:t>
            </a:r>
            <a:r>
              <a:rPr lang="en-US" baseline="0" dirty="0" err="1" smtClean="0"/>
              <a:t>abhi</a:t>
            </a:r>
            <a:r>
              <a:rPr lang="en-US" baseline="0" dirty="0" smtClean="0"/>
              <a:t> for introducing the saliency method in details. As my colleges have previously mentioned, the saliency method has been recognized as a successful visualization method for CNNs and image tasks in general.</a:t>
            </a:r>
          </a:p>
          <a:p>
            <a:pPr lvl="0">
              <a:spcBef>
                <a:spcPts val="0"/>
              </a:spcBef>
              <a:buNone/>
            </a:pPr>
            <a:r>
              <a:rPr lang="en-US" baseline="0" dirty="0" smtClean="0"/>
              <a:t>Because of the intrinsic recurrent nature of RNNs, the class score function can be much more highly non-linear with respect to each input. It is unclear as how well these local gradient based methods work for RNNs </a:t>
            </a:r>
          </a:p>
          <a:p>
            <a:pPr lvl="0">
              <a:spcBef>
                <a:spcPts val="0"/>
              </a:spcBef>
              <a:buNone/>
            </a:pPr>
            <a:endParaRPr lang="en-US" dirty="0" smtClean="0"/>
          </a:p>
        </p:txBody>
      </p:sp>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6025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baseline="0" dirty="0" smtClean="0"/>
              <a:t>In this paper: </a:t>
            </a:r>
            <a:r>
              <a:rPr lang="en-US" sz="1100" b="0" i="0" u="none" strike="noStrike" cap="none" dirty="0" smtClean="0">
                <a:solidFill>
                  <a:schemeClr val="dk1"/>
                </a:solidFill>
                <a:latin typeface="Calibri"/>
                <a:ea typeface="Calibri"/>
                <a:cs typeface="Calibri"/>
                <a:sym typeface="Calibri"/>
              </a:rPr>
              <a:t>Visualizing and Understanding Neural Models in NLP, the authors built different recurrent</a:t>
            </a:r>
            <a:r>
              <a:rPr lang="en-US" sz="1100" b="0" i="0" u="none" strike="noStrike" cap="none" baseline="0" dirty="0" smtClean="0">
                <a:solidFill>
                  <a:schemeClr val="dk1"/>
                </a:solidFill>
                <a:latin typeface="Calibri"/>
                <a:ea typeface="Calibri"/>
                <a:cs typeface="Calibri"/>
                <a:sym typeface="Calibri"/>
              </a:rPr>
              <a:t> networks to predict if each given sentence is a positive or negative review and tried different methods to interpret what the networks have learned.</a:t>
            </a:r>
            <a:endParaRPr lang="en-US" sz="1100" b="0" i="0" u="none" strike="noStrike" cap="none" dirty="0" smtClean="0">
              <a:solidFill>
                <a:schemeClr val="dk1"/>
              </a:solidFill>
              <a:latin typeface="Calibri"/>
              <a:ea typeface="Calibri"/>
              <a:cs typeface="Calibri"/>
              <a:sym typeface="Calibri"/>
            </a:endParaRPr>
          </a:p>
          <a:p>
            <a:pPr lvl="0">
              <a:spcBef>
                <a:spcPts val="0"/>
              </a:spcBef>
              <a:buNone/>
            </a:pPr>
            <a:endParaRPr lang="en-US" sz="1100" b="0" i="0" u="none" strike="noStrike" cap="none" dirty="0" smtClean="0">
              <a:solidFill>
                <a:schemeClr val="dk1"/>
              </a:solidFill>
              <a:latin typeface="Calibri"/>
              <a:ea typeface="Calibri"/>
              <a:cs typeface="Calibri"/>
              <a:sym typeface="Calibri"/>
            </a:endParaRPr>
          </a:p>
          <a:p>
            <a:pPr lvl="0">
              <a:spcBef>
                <a:spcPts val="0"/>
              </a:spcBef>
              <a:buNone/>
            </a:pPr>
            <a:r>
              <a:rPr lang="en-US" sz="1100" b="0" i="0" u="none" strike="noStrike" cap="none" dirty="0" smtClean="0">
                <a:solidFill>
                  <a:schemeClr val="dk1"/>
                </a:solidFill>
                <a:latin typeface="Calibri"/>
                <a:ea typeface="Calibri"/>
                <a:cs typeface="Calibri"/>
                <a:sym typeface="Calibri"/>
              </a:rPr>
              <a:t>They similarly</a:t>
            </a:r>
            <a:r>
              <a:rPr lang="en-US" sz="1100" b="0" i="0" u="none" strike="noStrike" cap="none" baseline="0" dirty="0" smtClean="0">
                <a:solidFill>
                  <a:schemeClr val="dk1"/>
                </a:solidFill>
                <a:latin typeface="Calibri"/>
                <a:ea typeface="Calibri"/>
                <a:cs typeface="Calibri"/>
                <a:sym typeface="Calibri"/>
              </a:rPr>
              <a:t> calculated the saliency maps for each network, where here they use a 60 dimension vector to represent each word, shown as the x-axis, and the y axis are different words. The heap-map color shows the importance of each word calculated from the saliency map. For example, for the sentence, I hate the movie, all networks have a high saliency score at the word “hate” and were all able to classify the sentence as very negative</a:t>
            </a:r>
            <a:endParaRPr dirty="0"/>
          </a:p>
        </p:txBody>
      </p:sp>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378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a:t>
            </a:r>
            <a:r>
              <a:rPr lang="en-US" baseline="0" dirty="0" smtClean="0"/>
              <a:t> predict the risk of getting genetic diseases? For instance, say you found a variant in your genome, as Angelina Jolie did in her BRCA gene. Given that and other possible variants, how likely is for you to get a disease, like a breast </a:t>
            </a:r>
            <a:r>
              <a:rPr lang="en-US" baseline="0" dirty="0" smtClean="0"/>
              <a:t>cancer?  To </a:t>
            </a:r>
            <a:r>
              <a:rPr lang="en-US" baseline="0" dirty="0" smtClean="0"/>
              <a:t>answer this, we need to understand how these variants work in our genome.</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3</a:t>
            </a:fld>
            <a:endParaRPr lang="en-US"/>
          </a:p>
        </p:txBody>
      </p:sp>
    </p:spTree>
    <p:extLst>
      <p:ext uri="{BB962C8B-B14F-4D97-AF65-F5344CB8AC3E}">
        <p14:creationId xmlns:p14="http://schemas.microsoft.com/office/powerpoint/2010/main" val="519167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However,</a:t>
            </a:r>
            <a:r>
              <a:rPr lang="en-US" baseline="0" dirty="0" smtClean="0"/>
              <a:t> for the sentence “I hate the movie though the plot is interesting”. Things get more interesting. At the first glance, it seems like simple RNNs suffer from the vanishing gradient problem and only put high weights on the second “” positive part ” of the sentence while LSTMs were able to pick up the negative key words and we would expect the simple RNNs to wrongly classify the sentence as positive</a:t>
            </a:r>
            <a:endParaRPr dirty="0"/>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058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However,</a:t>
            </a:r>
            <a:r>
              <a:rPr lang="en-US" baseline="0" dirty="0" smtClean="0"/>
              <a:t> for the sentence “I hate the movie though the plot is interesting”. Things get more interesting. At the first glance, it seems like simple RNNs suffer from the vanishing gradient problem and only put high weights on the second “” positive part ” of the sentence while LSTMs were able to pick up the negative key words and we would expect the simple RNNs to wrongly classify the sentence as positive</a:t>
            </a:r>
            <a:endParaRPr dirty="0"/>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0021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However,</a:t>
            </a:r>
            <a:r>
              <a:rPr lang="en-US" baseline="0" dirty="0" smtClean="0"/>
              <a:t> for the sentence “I hate the movie though the plot is interesting”. Things get more interesting. At the first glance, it seems like simple RNNs suffer from the vanishing gradient problem and only put high weights on the second “” positive part ” of the sentence while LSTMs were able to pick up the negative key words and we would expect the simple RNNs to wrongly classify the sentence as positive</a:t>
            </a:r>
            <a:endParaRPr dirty="0"/>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7897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However,</a:t>
            </a:r>
            <a:r>
              <a:rPr lang="en-US" baseline="0" dirty="0" smtClean="0"/>
              <a:t> for the sentence “I hate the movie though the plot is interesting”. Things get more interesting. At the first glance, it seems like simple RNNs suffer from the vanishing gradient problem and only put high weights on the second “” positive part ” of the sentence while LSTMs were able to pick up the negative key words and we would expect the simple RNNs to wrongly classify the sentence as positive</a:t>
            </a:r>
            <a:endParaRPr dirty="0"/>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28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74347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00626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72157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17708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5907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5800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genome, like many other things, can be divided into two regions. First, coding region determine the shape and function of the protein, and variants occurring here should affect that. While we have a good idea of how these variants can lead to diseases, this is also very small part of the genome.</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4</a:t>
            </a:fld>
            <a:endParaRPr lang="en-US"/>
          </a:p>
        </p:txBody>
      </p:sp>
    </p:spTree>
    <p:extLst>
      <p:ext uri="{BB962C8B-B14F-4D97-AF65-F5344CB8AC3E}">
        <p14:creationId xmlns:p14="http://schemas.microsoft.com/office/powerpoint/2010/main" val="634980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REFEReNCE FEI FEI LI PAPER, and other paper that visualizes RNN</a:t>
            </a:r>
          </a:p>
          <a:p>
            <a:pPr lvl="0" rtl="0">
              <a:spcBef>
                <a:spcPts val="0"/>
              </a:spcBef>
              <a:buNone/>
            </a:pPr>
            <a:r>
              <a:rPr lang="en-US"/>
              <a:t>What happens when there are multiple binding sites, and what happens when multiple sites are needed to be present at the same time?</a:t>
            </a:r>
          </a:p>
          <a:p>
            <a:pPr lvl="0" rtl="0">
              <a:spcBef>
                <a:spcPts val="0"/>
              </a:spcBef>
              <a:buNone/>
            </a:pPr>
            <a:r>
              <a:rPr lang="en-US"/>
              <a:t>There is no long distance dependency</a:t>
            </a:r>
          </a:p>
          <a:p>
            <a:pPr lvl="0" rtl="0">
              <a:spcBef>
                <a:spcPts val="0"/>
              </a:spcBef>
              <a:buNone/>
            </a:pPr>
            <a:endParaRPr/>
          </a:p>
          <a:p>
            <a:pPr lvl="0" rtl="0">
              <a:spcBef>
                <a:spcPts val="0"/>
              </a:spcBef>
              <a:buNone/>
            </a:pPr>
            <a:r>
              <a:rPr lang="en-US"/>
              <a:t>A good visualization of RNN should capture information about the keep/forget gates</a:t>
            </a:r>
          </a:p>
        </p:txBody>
      </p:sp>
    </p:spTree>
    <p:extLst>
      <p:ext uri="{BB962C8B-B14F-4D97-AF65-F5344CB8AC3E}">
        <p14:creationId xmlns:p14="http://schemas.microsoft.com/office/powerpoint/2010/main" val="1170532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72" name="Shape 3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240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dirty="0"/>
          </a:p>
        </p:txBody>
      </p:sp>
    </p:spTree>
    <p:extLst>
      <p:ext uri="{BB962C8B-B14F-4D97-AF65-F5344CB8AC3E}">
        <p14:creationId xmlns:p14="http://schemas.microsoft.com/office/powerpoint/2010/main" val="286492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86" name="Shape 3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419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06" name="Shape 4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654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06" name="Shape 4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10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937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7063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if we are just comparing the number of genes</a:t>
            </a:r>
            <a:r>
              <a:rPr lang="en-US" baseline="0" dirty="0" smtClean="0"/>
              <a:t> in this region, we are not that different from worms.</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5</a:t>
            </a:fld>
            <a:endParaRPr lang="en-US"/>
          </a:p>
        </p:txBody>
      </p:sp>
    </p:spTree>
    <p:extLst>
      <p:ext uri="{BB962C8B-B14F-4D97-AF65-F5344CB8AC3E}">
        <p14:creationId xmlns:p14="http://schemas.microsoft.com/office/powerpoint/2010/main" val="1619759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part, non-coding region, is much</a:t>
            </a:r>
            <a:r>
              <a:rPr lang="en-US" baseline="0" dirty="0" smtClean="0"/>
              <a:t> larger.</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6</a:t>
            </a:fld>
            <a:endParaRPr lang="en-US"/>
          </a:p>
        </p:txBody>
      </p:sp>
    </p:spTree>
    <p:extLst>
      <p:ext uri="{BB962C8B-B14F-4D97-AF65-F5344CB8AC3E}">
        <p14:creationId xmlns:p14="http://schemas.microsoft.com/office/powerpoint/2010/main" val="1048108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you make the same comparison across these three organisms on the size of non-coding region, you can almost say this is what makes us human and what makes worm a worm.</a:t>
            </a:r>
          </a:p>
          <a:p>
            <a:r>
              <a:rPr lang="en-US" baseline="0" dirty="0" smtClean="0"/>
              <a:t>However, it also is </a:t>
            </a:r>
            <a:r>
              <a:rPr lang="en-US" dirty="0" smtClean="0"/>
              <a:t>more mysterious. We don’t know</a:t>
            </a:r>
            <a:r>
              <a:rPr lang="en-US" baseline="0" dirty="0" smtClean="0"/>
              <a:t> much about this region, but we know that some parts within this region controls for which and when and how much of proteins are made, by controlling TF binding to the beginning of the coding region.</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7</a:t>
            </a:fld>
            <a:endParaRPr lang="en-US"/>
          </a:p>
        </p:txBody>
      </p:sp>
    </p:spTree>
    <p:extLst>
      <p:ext uri="{BB962C8B-B14F-4D97-AF65-F5344CB8AC3E}">
        <p14:creationId xmlns:p14="http://schemas.microsoft.com/office/powerpoint/2010/main" val="1070428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others have previously argued is</a:t>
            </a:r>
            <a:r>
              <a:rPr lang="en-US" baseline="0" dirty="0" smtClean="0"/>
              <a:t> that using DNNs, and available data such as </a:t>
            </a:r>
            <a:r>
              <a:rPr lang="en-US" baseline="0" dirty="0" err="1" smtClean="0"/>
              <a:t>ChIP-seq</a:t>
            </a:r>
            <a:r>
              <a:rPr lang="en-US" baseline="0" dirty="0" smtClean="0"/>
              <a:t> and </a:t>
            </a:r>
            <a:r>
              <a:rPr lang="en-US" baseline="0" dirty="0" err="1" smtClean="0"/>
              <a:t>DNAse-seq</a:t>
            </a:r>
            <a:r>
              <a:rPr lang="en-US" baseline="0" dirty="0" smtClean="0"/>
              <a:t>, we can make a good prediction for TF binding just from your DNA sequences alone, which may lead to different functionality of genes we see in genetic diseases.</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8</a:t>
            </a:fld>
            <a:endParaRPr lang="en-US"/>
          </a:p>
        </p:txBody>
      </p:sp>
    </p:spTree>
    <p:extLst>
      <p:ext uri="{BB962C8B-B14F-4D97-AF65-F5344CB8AC3E}">
        <p14:creationId xmlns:p14="http://schemas.microsoft.com/office/powerpoint/2010/main" val="67367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different architectures,</a:t>
            </a:r>
            <a:r>
              <a:rPr lang="en-US" baseline="0" dirty="0" smtClean="0"/>
              <a:t> as in </a:t>
            </a:r>
            <a:r>
              <a:rPr lang="en-US" baseline="0" dirty="0" err="1" smtClean="0"/>
              <a:t>DeepSEA</a:t>
            </a:r>
            <a:r>
              <a:rPr lang="en-US" baseline="0" dirty="0" smtClean="0"/>
              <a:t> and </a:t>
            </a:r>
            <a:r>
              <a:rPr lang="en-US" baseline="0" dirty="0" err="1" smtClean="0"/>
              <a:t>DanQ</a:t>
            </a:r>
            <a:r>
              <a:rPr lang="en-US" baseline="0" dirty="0" smtClean="0"/>
              <a:t>, we can improve this and improve it to quite well.</a:t>
            </a:r>
            <a:endParaRPr lang="en-US" dirty="0"/>
          </a:p>
        </p:txBody>
      </p:sp>
      <p:sp>
        <p:nvSpPr>
          <p:cNvPr id="4" name="Slide Number Placeholder 3"/>
          <p:cNvSpPr>
            <a:spLocks noGrp="1"/>
          </p:cNvSpPr>
          <p:nvPr>
            <p:ph type="sldNum" sz="quarter" idx="10"/>
          </p:nvPr>
        </p:nvSpPr>
        <p:spPr/>
        <p:txBody>
          <a:bodyPr/>
          <a:lstStyle/>
          <a:p>
            <a:fld id="{8B8BE77C-89FA-5547-84E1-3B44E7C914A0}" type="slidenum">
              <a:rPr lang="en-US" smtClean="0"/>
              <a:t>9</a:t>
            </a:fld>
            <a:endParaRPr lang="en-US"/>
          </a:p>
        </p:txBody>
      </p:sp>
    </p:spTree>
    <p:extLst>
      <p:ext uri="{BB962C8B-B14F-4D97-AF65-F5344CB8AC3E}">
        <p14:creationId xmlns:p14="http://schemas.microsoft.com/office/powerpoint/2010/main" val="1198799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C551AB-7F2A-A24F-8371-45BDB6F3F6D4}"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E49AB-F75F-5D40-9493-0314D471A483}" type="slidenum">
              <a:rPr lang="en-US" smtClean="0"/>
              <a:t>‹#›</a:t>
            </a:fld>
            <a:endParaRPr lang="en-US"/>
          </a:p>
        </p:txBody>
      </p:sp>
    </p:spTree>
    <p:extLst>
      <p:ext uri="{BB962C8B-B14F-4D97-AF65-F5344CB8AC3E}">
        <p14:creationId xmlns:p14="http://schemas.microsoft.com/office/powerpoint/2010/main" val="133504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C551AB-7F2A-A24F-8371-45BDB6F3F6D4}"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E49AB-F75F-5D40-9493-0314D471A483}" type="slidenum">
              <a:rPr lang="en-US" smtClean="0"/>
              <a:t>‹#›</a:t>
            </a:fld>
            <a:endParaRPr lang="en-US"/>
          </a:p>
        </p:txBody>
      </p:sp>
    </p:spTree>
    <p:extLst>
      <p:ext uri="{BB962C8B-B14F-4D97-AF65-F5344CB8AC3E}">
        <p14:creationId xmlns:p14="http://schemas.microsoft.com/office/powerpoint/2010/main" val="18093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C551AB-7F2A-A24F-8371-45BDB6F3F6D4}"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E49AB-F75F-5D40-9493-0314D471A483}" type="slidenum">
              <a:rPr lang="en-US" smtClean="0"/>
              <a:t>‹#›</a:t>
            </a:fld>
            <a:endParaRPr lang="en-US"/>
          </a:p>
        </p:txBody>
      </p:sp>
    </p:spTree>
    <p:extLst>
      <p:ext uri="{BB962C8B-B14F-4D97-AF65-F5344CB8AC3E}">
        <p14:creationId xmlns:p14="http://schemas.microsoft.com/office/powerpoint/2010/main" val="118591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C551AB-7F2A-A24F-8371-45BDB6F3F6D4}"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E49AB-F75F-5D40-9493-0314D471A483}" type="slidenum">
              <a:rPr lang="en-US" smtClean="0"/>
              <a:t>‹#›</a:t>
            </a:fld>
            <a:endParaRPr lang="en-US"/>
          </a:p>
        </p:txBody>
      </p:sp>
    </p:spTree>
    <p:extLst>
      <p:ext uri="{BB962C8B-B14F-4D97-AF65-F5344CB8AC3E}">
        <p14:creationId xmlns:p14="http://schemas.microsoft.com/office/powerpoint/2010/main" val="1226709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C551AB-7F2A-A24F-8371-45BDB6F3F6D4}"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E49AB-F75F-5D40-9493-0314D471A483}" type="slidenum">
              <a:rPr lang="en-US" smtClean="0"/>
              <a:t>‹#›</a:t>
            </a:fld>
            <a:endParaRPr lang="en-US"/>
          </a:p>
        </p:txBody>
      </p:sp>
    </p:spTree>
    <p:extLst>
      <p:ext uri="{BB962C8B-B14F-4D97-AF65-F5344CB8AC3E}">
        <p14:creationId xmlns:p14="http://schemas.microsoft.com/office/powerpoint/2010/main" val="146404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C551AB-7F2A-A24F-8371-45BDB6F3F6D4}" type="datetimeFigureOut">
              <a:rPr lang="en-US" smtClean="0"/>
              <a:t>10/26/16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E49AB-F75F-5D40-9493-0314D471A483}" type="slidenum">
              <a:rPr lang="en-US" smtClean="0"/>
              <a:t>‹#›</a:t>
            </a:fld>
            <a:endParaRPr lang="en-US"/>
          </a:p>
        </p:txBody>
      </p:sp>
    </p:spTree>
    <p:extLst>
      <p:ext uri="{BB962C8B-B14F-4D97-AF65-F5344CB8AC3E}">
        <p14:creationId xmlns:p14="http://schemas.microsoft.com/office/powerpoint/2010/main" val="29808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C551AB-7F2A-A24F-8371-45BDB6F3F6D4}" type="datetimeFigureOut">
              <a:rPr lang="en-US" smtClean="0"/>
              <a:t>10/26/16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AE49AB-F75F-5D40-9493-0314D471A483}" type="slidenum">
              <a:rPr lang="en-US" smtClean="0"/>
              <a:t>‹#›</a:t>
            </a:fld>
            <a:endParaRPr lang="en-US"/>
          </a:p>
        </p:txBody>
      </p:sp>
    </p:spTree>
    <p:extLst>
      <p:ext uri="{BB962C8B-B14F-4D97-AF65-F5344CB8AC3E}">
        <p14:creationId xmlns:p14="http://schemas.microsoft.com/office/powerpoint/2010/main" val="1932225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C551AB-7F2A-A24F-8371-45BDB6F3F6D4}" type="datetimeFigureOut">
              <a:rPr lang="en-US" smtClean="0"/>
              <a:t>10/26/16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AE49AB-F75F-5D40-9493-0314D471A483}" type="slidenum">
              <a:rPr lang="en-US" smtClean="0"/>
              <a:t>‹#›</a:t>
            </a:fld>
            <a:endParaRPr lang="en-US"/>
          </a:p>
        </p:txBody>
      </p:sp>
    </p:spTree>
    <p:extLst>
      <p:ext uri="{BB962C8B-B14F-4D97-AF65-F5344CB8AC3E}">
        <p14:creationId xmlns:p14="http://schemas.microsoft.com/office/powerpoint/2010/main" val="66057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C551AB-7F2A-A24F-8371-45BDB6F3F6D4}" type="datetimeFigureOut">
              <a:rPr lang="en-US" smtClean="0"/>
              <a:t>10/26/16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AE49AB-F75F-5D40-9493-0314D471A483}" type="slidenum">
              <a:rPr lang="en-US" smtClean="0"/>
              <a:t>‹#›</a:t>
            </a:fld>
            <a:endParaRPr lang="en-US"/>
          </a:p>
        </p:txBody>
      </p:sp>
    </p:spTree>
    <p:extLst>
      <p:ext uri="{BB962C8B-B14F-4D97-AF65-F5344CB8AC3E}">
        <p14:creationId xmlns:p14="http://schemas.microsoft.com/office/powerpoint/2010/main" val="1873708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C551AB-7F2A-A24F-8371-45BDB6F3F6D4}" type="datetimeFigureOut">
              <a:rPr lang="en-US" smtClean="0"/>
              <a:t>10/26/16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E49AB-F75F-5D40-9493-0314D471A483}" type="slidenum">
              <a:rPr lang="en-US" smtClean="0"/>
              <a:t>‹#›</a:t>
            </a:fld>
            <a:endParaRPr lang="en-US"/>
          </a:p>
        </p:txBody>
      </p:sp>
    </p:spTree>
    <p:extLst>
      <p:ext uri="{BB962C8B-B14F-4D97-AF65-F5344CB8AC3E}">
        <p14:creationId xmlns:p14="http://schemas.microsoft.com/office/powerpoint/2010/main" val="71029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C551AB-7F2A-A24F-8371-45BDB6F3F6D4}" type="datetimeFigureOut">
              <a:rPr lang="en-US" smtClean="0"/>
              <a:t>10/26/16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E49AB-F75F-5D40-9493-0314D471A483}" type="slidenum">
              <a:rPr lang="en-US" smtClean="0"/>
              <a:t>‹#›</a:t>
            </a:fld>
            <a:endParaRPr lang="en-US"/>
          </a:p>
        </p:txBody>
      </p:sp>
    </p:spTree>
    <p:extLst>
      <p:ext uri="{BB962C8B-B14F-4D97-AF65-F5344CB8AC3E}">
        <p14:creationId xmlns:p14="http://schemas.microsoft.com/office/powerpoint/2010/main" val="21441723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C551AB-7F2A-A24F-8371-45BDB6F3F6D4}" type="datetimeFigureOut">
              <a:rPr lang="en-US" smtClean="0"/>
              <a:t>10/26/16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AE49AB-F75F-5D40-9493-0314D471A483}" type="slidenum">
              <a:rPr lang="en-US" smtClean="0"/>
              <a:t>‹#›</a:t>
            </a:fld>
            <a:endParaRPr lang="en-US"/>
          </a:p>
        </p:txBody>
      </p:sp>
    </p:spTree>
    <p:extLst>
      <p:ext uri="{BB962C8B-B14F-4D97-AF65-F5344CB8AC3E}">
        <p14:creationId xmlns:p14="http://schemas.microsoft.com/office/powerpoint/2010/main" val="93226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hyperlink" Target="http://www.genome.gov/glossary/resources/karyotype.pdf" TargetMode="External"/><Relationship Id="rId6" Type="http://schemas.openxmlformats.org/officeDocument/2006/relationships/hyperlink" Target="http://www.nytimes.com/2013/05/15/health/angelina-jolies-disclosure-highlights-a-breast-cancer-dilemma.html?action=click&amp;contentCollection=Opinion&amp;module=RelatedCoverage&amp;region=EndOfArticle&amp;pgtype=article"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5" Type="http://schemas.openxmlformats.org/officeDocument/2006/relationships/image" Target="../media/image2.tiff"/><Relationship Id="rId6" Type="http://schemas.openxmlformats.org/officeDocument/2006/relationships/hyperlink" Target="http://www.genome.gov/glossary/resources/karyotype.pdf" TargetMode="External"/><Relationship Id="rId7" Type="http://schemas.openxmlformats.org/officeDocument/2006/relationships/hyperlink" Target="http://www.nytimes.com/2013/05/15/health/angelina-jolies-disclosure-highlights-a-breast-cancer-dilemma.html?action=click&amp;contentCollection=Opinion&amp;module=RelatedCoverage&amp;region=EndOfArticle&amp;pgtype=article"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http://www.genome.gov/glossary/resources/karyotype.pdf"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http://www.genome.gov/glossary/resources/karyotype.pdf" TargetMode="External"/><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7.gi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7.gi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ctrTitle"/>
          </p:nvPr>
        </p:nvSpPr>
        <p:spPr>
          <a:xfrm>
            <a:off x="685800" y="1395412"/>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bin"/>
              <a:buNone/>
            </a:pPr>
            <a:r>
              <a:rPr lang="en-US" sz="3200" b="0" i="0" u="none" strike="noStrike" cap="none" dirty="0">
                <a:solidFill>
                  <a:schemeClr val="dk1"/>
                </a:solidFill>
                <a:latin typeface="Calibri" charset="0"/>
                <a:ea typeface="Calibri" charset="0"/>
                <a:cs typeface="Calibri" charset="0"/>
                <a:sym typeface="Cabin"/>
              </a:rPr>
              <a:t>Deep Motif Dashboard: Visualizing and Understanding Genomic Sequences Using Deep Neural Networks</a:t>
            </a:r>
          </a:p>
        </p:txBody>
      </p:sp>
      <p:sp>
        <p:nvSpPr>
          <p:cNvPr id="235" name="Shape 235"/>
          <p:cNvSpPr txBox="1">
            <a:spLocks noGrp="1"/>
          </p:cNvSpPr>
          <p:nvPr>
            <p:ph type="subTitle" idx="1"/>
          </p:nvPr>
        </p:nvSpPr>
        <p:spPr>
          <a:xfrm>
            <a:off x="1371600" y="3886200"/>
            <a:ext cx="6400799" cy="1752600"/>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rgbClr val="888888"/>
              </a:buClr>
              <a:buSzPct val="25000"/>
              <a:buFont typeface="Arial"/>
              <a:buNone/>
            </a:pPr>
            <a:r>
              <a:rPr lang="en-US" sz="2000" b="0" i="0" u="none" strike="noStrike" cap="none">
                <a:solidFill>
                  <a:srgbClr val="888888"/>
                </a:solidFill>
                <a:latin typeface="Arial"/>
                <a:ea typeface="Arial"/>
                <a:cs typeface="Arial"/>
                <a:sym typeface="Arial"/>
              </a:rPr>
              <a:t>Abhimanyu Banerjee</a:t>
            </a:r>
          </a:p>
          <a:p>
            <a:pPr marL="0" marR="0" lvl="0" indent="0" algn="ctr" rtl="0">
              <a:lnSpc>
                <a:spcPct val="90000"/>
              </a:lnSpc>
              <a:spcBef>
                <a:spcPts val="400"/>
              </a:spcBef>
              <a:spcAft>
                <a:spcPts val="0"/>
              </a:spcAft>
              <a:buClr>
                <a:srgbClr val="888888"/>
              </a:buClr>
              <a:buSzPct val="25000"/>
              <a:buFont typeface="Arial"/>
              <a:buNone/>
            </a:pPr>
            <a:r>
              <a:rPr lang="en-US" sz="2000" b="0" i="0" u="none" strike="noStrike" cap="none">
                <a:solidFill>
                  <a:srgbClr val="888888"/>
                </a:solidFill>
                <a:latin typeface="Arial"/>
                <a:ea typeface="Arial"/>
                <a:cs typeface="Arial"/>
                <a:sym typeface="Arial"/>
              </a:rPr>
              <a:t>Junhong Choi</a:t>
            </a:r>
          </a:p>
          <a:p>
            <a:pPr marL="0" marR="0" lvl="0" indent="0" algn="ctr" rtl="0">
              <a:lnSpc>
                <a:spcPct val="90000"/>
              </a:lnSpc>
              <a:spcBef>
                <a:spcPts val="400"/>
              </a:spcBef>
              <a:spcAft>
                <a:spcPts val="0"/>
              </a:spcAft>
              <a:buClr>
                <a:srgbClr val="888888"/>
              </a:buClr>
              <a:buSzPct val="25000"/>
              <a:buFont typeface="Arial"/>
              <a:buNone/>
            </a:pPr>
            <a:r>
              <a:rPr lang="en-US" sz="2000" b="0" i="0" u="none" strike="noStrike" cap="none">
                <a:solidFill>
                  <a:srgbClr val="888888"/>
                </a:solidFill>
                <a:latin typeface="Arial"/>
                <a:ea typeface="Arial"/>
                <a:cs typeface="Arial"/>
                <a:sym typeface="Arial"/>
              </a:rPr>
              <a:t>Raunaq Rewari</a:t>
            </a:r>
          </a:p>
          <a:p>
            <a:pPr marL="0" marR="0" lvl="0" indent="0" algn="ctr" rtl="0">
              <a:lnSpc>
                <a:spcPct val="90000"/>
              </a:lnSpc>
              <a:spcBef>
                <a:spcPts val="400"/>
              </a:spcBef>
              <a:spcAft>
                <a:spcPts val="0"/>
              </a:spcAft>
              <a:buClr>
                <a:srgbClr val="888888"/>
              </a:buClr>
              <a:buSzPct val="25000"/>
              <a:buFont typeface="Arial"/>
              <a:buNone/>
            </a:pPr>
            <a:r>
              <a:rPr lang="en-US" sz="2000" b="0" i="0" u="none" strike="noStrike" cap="none">
                <a:solidFill>
                  <a:srgbClr val="888888"/>
                </a:solidFill>
                <a:latin typeface="Arial"/>
                <a:ea typeface="Arial"/>
                <a:cs typeface="Arial"/>
                <a:sym typeface="Arial"/>
              </a:rPr>
              <a:t>Wen Torng</a:t>
            </a:r>
          </a:p>
          <a:p>
            <a:pPr marL="0" marR="0" lvl="0" indent="0" algn="ctr" rtl="0">
              <a:lnSpc>
                <a:spcPct val="90000"/>
              </a:lnSpc>
              <a:spcBef>
                <a:spcPts val="400"/>
              </a:spcBef>
              <a:buClr>
                <a:srgbClr val="888888"/>
              </a:buClr>
              <a:buSzPct val="25000"/>
              <a:buFont typeface="Arial"/>
              <a:buNone/>
            </a:pPr>
            <a:r>
              <a:rPr lang="en-US" sz="2000" b="0" i="0" u="none" strike="noStrike" cap="none">
                <a:solidFill>
                  <a:srgbClr val="888888"/>
                </a:solidFill>
                <a:latin typeface="Arial"/>
                <a:ea typeface="Arial"/>
                <a:cs typeface="Arial"/>
                <a:sym typeface="Arial"/>
              </a:rPr>
              <a:t>Joy Xiang</a:t>
            </a:r>
          </a:p>
        </p:txBody>
      </p:sp>
    </p:spTree>
    <p:extLst>
      <p:ext uri="{BB962C8B-B14F-4D97-AF65-F5344CB8AC3E}">
        <p14:creationId xmlns:p14="http://schemas.microsoft.com/office/powerpoint/2010/main" val="1496538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t>DNNs can improve our prediction </a:t>
            </a:r>
            <a:endParaRPr lang="en-US" sz="2800" b="1" dirty="0"/>
          </a:p>
        </p:txBody>
      </p:sp>
      <p:pic>
        <p:nvPicPr>
          <p:cNvPr id="5" name="Picture 4"/>
          <p:cNvPicPr>
            <a:picLocks noChangeAspect="1"/>
          </p:cNvPicPr>
          <p:nvPr/>
        </p:nvPicPr>
        <p:blipFill>
          <a:blip r:embed="rId3"/>
          <a:stretch>
            <a:fillRect/>
          </a:stretch>
        </p:blipFill>
        <p:spPr>
          <a:xfrm>
            <a:off x="1054161" y="1409276"/>
            <a:ext cx="3381088" cy="4439653"/>
          </a:xfrm>
          <a:prstGeom prst="rect">
            <a:avLst/>
          </a:prstGeom>
        </p:spPr>
      </p:pic>
      <p:pic>
        <p:nvPicPr>
          <p:cNvPr id="6" name="Picture 5"/>
          <p:cNvPicPr>
            <a:picLocks noChangeAspect="1"/>
          </p:cNvPicPr>
          <p:nvPr/>
        </p:nvPicPr>
        <p:blipFill>
          <a:blip r:embed="rId4"/>
          <a:stretch>
            <a:fillRect/>
          </a:stretch>
        </p:blipFill>
        <p:spPr>
          <a:xfrm>
            <a:off x="5558773" y="1234060"/>
            <a:ext cx="2615716" cy="4614870"/>
          </a:xfrm>
          <a:prstGeom prst="rect">
            <a:avLst/>
          </a:prstGeom>
        </p:spPr>
      </p:pic>
      <p:sp>
        <p:nvSpPr>
          <p:cNvPr id="8" name="Freeform 7"/>
          <p:cNvSpPr/>
          <p:nvPr/>
        </p:nvSpPr>
        <p:spPr>
          <a:xfrm>
            <a:off x="4435249" y="1234059"/>
            <a:ext cx="951407" cy="4614870"/>
          </a:xfrm>
          <a:custGeom>
            <a:avLst/>
            <a:gdLst>
              <a:gd name="connsiteX0" fmla="*/ 1046748 w 1046748"/>
              <a:gd name="connsiteY0" fmla="*/ 0 h 5077326"/>
              <a:gd name="connsiteX1" fmla="*/ 0 w 1046748"/>
              <a:gd name="connsiteY1" fmla="*/ 2995863 h 5077326"/>
              <a:gd name="connsiteX2" fmla="*/ 0 w 1046748"/>
              <a:gd name="connsiteY2" fmla="*/ 3705726 h 5077326"/>
              <a:gd name="connsiteX3" fmla="*/ 1034716 w 1046748"/>
              <a:gd name="connsiteY3" fmla="*/ 5077326 h 5077326"/>
              <a:gd name="connsiteX4" fmla="*/ 1046748 w 1046748"/>
              <a:gd name="connsiteY4" fmla="*/ 0 h 507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48" h="5077326">
                <a:moveTo>
                  <a:pt x="1046748" y="0"/>
                </a:moveTo>
                <a:lnTo>
                  <a:pt x="0" y="2995863"/>
                </a:lnTo>
                <a:lnTo>
                  <a:pt x="0" y="3705726"/>
                </a:lnTo>
                <a:lnTo>
                  <a:pt x="1034716" y="5077326"/>
                </a:lnTo>
                <a:cubicBezTo>
                  <a:pt x="1038727" y="3384884"/>
                  <a:pt x="1042737" y="1692442"/>
                  <a:pt x="1046748" y="0"/>
                </a:cubicBezTo>
                <a:close/>
              </a:path>
            </a:pathLst>
          </a:cu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74427" y="5930296"/>
            <a:ext cx="7740923" cy="461665"/>
          </a:xfrm>
          <a:prstGeom prst="rect">
            <a:avLst/>
          </a:prstGeom>
          <a:noFill/>
        </p:spPr>
        <p:txBody>
          <a:bodyPr wrap="square" rtlCol="0">
            <a:spAutoFit/>
          </a:bodyPr>
          <a:lstStyle/>
          <a:p>
            <a:pPr algn="ctr"/>
            <a:r>
              <a:rPr lang="en-US" sz="2400" b="1" dirty="0" smtClean="0"/>
              <a:t>But we don</a:t>
            </a:r>
            <a:r>
              <a:rPr lang="uk-UA" sz="2400" b="1" dirty="0" smtClean="0"/>
              <a:t>’</a:t>
            </a:r>
            <a:r>
              <a:rPr lang="en-US" sz="2400" b="1" dirty="0" smtClean="0"/>
              <a:t>t know how DNNs made these predictions</a:t>
            </a:r>
            <a:endParaRPr lang="en-US" sz="2400" b="1" dirty="0"/>
          </a:p>
        </p:txBody>
      </p:sp>
      <p:sp>
        <p:nvSpPr>
          <p:cNvPr id="7" name="TextBox 6"/>
          <p:cNvSpPr txBox="1"/>
          <p:nvPr/>
        </p:nvSpPr>
        <p:spPr>
          <a:xfrm>
            <a:off x="7362357" y="6611779"/>
            <a:ext cx="1624263" cy="246221"/>
          </a:xfrm>
          <a:prstGeom prst="rect">
            <a:avLst/>
          </a:prstGeom>
          <a:noFill/>
        </p:spPr>
        <p:txBody>
          <a:bodyPr wrap="square" rtlCol="0">
            <a:spAutoFit/>
          </a:bodyPr>
          <a:lstStyle/>
          <a:p>
            <a:r>
              <a:rPr lang="en-US" sz="1000" dirty="0" smtClean="0">
                <a:solidFill>
                  <a:schemeClr val="bg1">
                    <a:lumMod val="50000"/>
                  </a:schemeClr>
                </a:solidFill>
              </a:rPr>
              <a:t>(</a:t>
            </a:r>
            <a:r>
              <a:rPr lang="en-US" sz="1000" dirty="0" err="1" smtClean="0">
                <a:solidFill>
                  <a:schemeClr val="bg1">
                    <a:lumMod val="50000"/>
                  </a:schemeClr>
                </a:solidFill>
              </a:rPr>
              <a:t>Quang</a:t>
            </a:r>
            <a:r>
              <a:rPr lang="en-US" sz="1000" dirty="0" smtClean="0">
                <a:solidFill>
                  <a:schemeClr val="bg1">
                    <a:lumMod val="50000"/>
                  </a:schemeClr>
                </a:solidFill>
              </a:rPr>
              <a:t> and </a:t>
            </a:r>
            <a:r>
              <a:rPr lang="en-US" sz="1000" dirty="0" err="1" smtClean="0">
                <a:solidFill>
                  <a:schemeClr val="bg1">
                    <a:lumMod val="50000"/>
                  </a:schemeClr>
                </a:solidFill>
              </a:rPr>
              <a:t>Xie</a:t>
            </a:r>
            <a:r>
              <a:rPr lang="en-US" sz="1000" dirty="0" smtClean="0">
                <a:solidFill>
                  <a:schemeClr val="bg1">
                    <a:lumMod val="50000"/>
                  </a:schemeClr>
                </a:solidFill>
              </a:rPr>
              <a:t>, </a:t>
            </a:r>
            <a:r>
              <a:rPr lang="en-US" sz="1000" i="1" dirty="0" smtClean="0">
                <a:solidFill>
                  <a:schemeClr val="bg1">
                    <a:lumMod val="50000"/>
                  </a:schemeClr>
                </a:solidFill>
              </a:rPr>
              <a:t>NAR</a:t>
            </a:r>
            <a:r>
              <a:rPr lang="en-US" sz="1000" dirty="0" smtClean="0">
                <a:solidFill>
                  <a:schemeClr val="bg1">
                    <a:lumMod val="50000"/>
                  </a:schemeClr>
                </a:solidFill>
              </a:rPr>
              <a:t> 2016)</a:t>
            </a:r>
            <a:endParaRPr lang="en-US" sz="1000" dirty="0">
              <a:solidFill>
                <a:schemeClr val="bg1">
                  <a:lumMod val="50000"/>
                </a:schemeClr>
              </a:solidFill>
            </a:endParaRPr>
          </a:p>
        </p:txBody>
      </p:sp>
      <p:sp>
        <p:nvSpPr>
          <p:cNvPr id="10" name="TextBox 9"/>
          <p:cNvSpPr txBox="1"/>
          <p:nvPr/>
        </p:nvSpPr>
        <p:spPr>
          <a:xfrm>
            <a:off x="521763" y="6552411"/>
            <a:ext cx="2871141" cy="246221"/>
          </a:xfrm>
          <a:prstGeom prst="rect">
            <a:avLst/>
          </a:prstGeom>
          <a:noFill/>
        </p:spPr>
        <p:txBody>
          <a:bodyPr wrap="square" rtlCol="0">
            <a:spAutoFit/>
          </a:bodyPr>
          <a:lstStyle/>
          <a:p>
            <a:r>
              <a:rPr lang="en-US" sz="1000" dirty="0" smtClean="0">
                <a:solidFill>
                  <a:schemeClr val="bg1">
                    <a:lumMod val="50000"/>
                  </a:schemeClr>
                </a:solidFill>
              </a:rPr>
              <a:t>(Zhou and </a:t>
            </a:r>
            <a:r>
              <a:rPr lang="en-US" sz="1000" dirty="0" err="1" smtClean="0">
                <a:solidFill>
                  <a:schemeClr val="bg1">
                    <a:lumMod val="50000"/>
                  </a:schemeClr>
                </a:solidFill>
              </a:rPr>
              <a:t>Troyanskaya</a:t>
            </a:r>
            <a:r>
              <a:rPr lang="en-US" sz="1000" dirty="0" smtClean="0">
                <a:solidFill>
                  <a:schemeClr val="bg1">
                    <a:lumMod val="50000"/>
                  </a:schemeClr>
                </a:solidFill>
              </a:rPr>
              <a:t>, </a:t>
            </a:r>
            <a:r>
              <a:rPr lang="en-US" sz="1000" i="1" dirty="0" smtClean="0">
                <a:solidFill>
                  <a:schemeClr val="bg1">
                    <a:lumMod val="50000"/>
                  </a:schemeClr>
                </a:solidFill>
              </a:rPr>
              <a:t>Nature Methods</a:t>
            </a:r>
            <a:r>
              <a:rPr lang="en-US" sz="1000" dirty="0" smtClean="0">
                <a:solidFill>
                  <a:schemeClr val="bg1">
                    <a:lumMod val="50000"/>
                  </a:schemeClr>
                </a:solidFill>
              </a:rPr>
              <a:t> 2016)</a:t>
            </a:r>
            <a:endParaRPr lang="en-US" sz="1000" dirty="0">
              <a:solidFill>
                <a:schemeClr val="bg1">
                  <a:lumMod val="50000"/>
                </a:schemeClr>
              </a:solidFill>
            </a:endParaRPr>
          </a:p>
        </p:txBody>
      </p:sp>
    </p:spTree>
    <p:extLst>
      <p:ext uri="{BB962C8B-B14F-4D97-AF65-F5344CB8AC3E}">
        <p14:creationId xmlns:p14="http://schemas.microsoft.com/office/powerpoint/2010/main" val="1173604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28650" y="732854"/>
            <a:ext cx="6397792" cy="2100187"/>
          </a:xfrm>
          <a:prstGeom prst="rect">
            <a:avLst/>
          </a:prstGeom>
        </p:spPr>
      </p:pic>
      <p:pic>
        <p:nvPicPr>
          <p:cNvPr id="3" name="Picture 2"/>
          <p:cNvPicPr>
            <a:picLocks noChangeAspect="1"/>
          </p:cNvPicPr>
          <p:nvPr/>
        </p:nvPicPr>
        <p:blipFill>
          <a:blip r:embed="rId4"/>
          <a:stretch>
            <a:fillRect/>
          </a:stretch>
        </p:blipFill>
        <p:spPr>
          <a:xfrm>
            <a:off x="628650" y="3073391"/>
            <a:ext cx="8028816" cy="1390325"/>
          </a:xfrm>
          <a:prstGeom prst="rect">
            <a:avLst/>
          </a:prstGeom>
        </p:spPr>
      </p:pic>
    </p:spTree>
    <p:extLst>
      <p:ext uri="{BB962C8B-B14F-4D97-AF65-F5344CB8AC3E}">
        <p14:creationId xmlns:p14="http://schemas.microsoft.com/office/powerpoint/2010/main" val="546606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28650" y="732854"/>
            <a:ext cx="6397792" cy="2100187"/>
          </a:xfrm>
          <a:prstGeom prst="rect">
            <a:avLst/>
          </a:prstGeom>
        </p:spPr>
      </p:pic>
      <p:sp>
        <p:nvSpPr>
          <p:cNvPr id="5" name="Content Placeholder 2"/>
          <p:cNvSpPr txBox="1">
            <a:spLocks/>
          </p:cNvSpPr>
          <p:nvPr/>
        </p:nvSpPr>
        <p:spPr>
          <a:xfrm>
            <a:off x="1859251" y="5221423"/>
            <a:ext cx="5567613" cy="136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L</a:t>
            </a:r>
            <a:r>
              <a:rPr lang="en-US" sz="2400" dirty="0" smtClean="0"/>
              <a:t>imited training / validation sets cannot guarantee how individual cases may differ</a:t>
            </a:r>
          </a:p>
          <a:p>
            <a:pPr lvl="1" algn="ctr"/>
            <a:endParaRPr lang="en-US" dirty="0"/>
          </a:p>
        </p:txBody>
      </p:sp>
      <p:pic>
        <p:nvPicPr>
          <p:cNvPr id="3" name="Picture 2"/>
          <p:cNvPicPr>
            <a:picLocks noChangeAspect="1"/>
          </p:cNvPicPr>
          <p:nvPr/>
        </p:nvPicPr>
        <p:blipFill>
          <a:blip r:embed="rId4"/>
          <a:stretch>
            <a:fillRect/>
          </a:stretch>
        </p:blipFill>
        <p:spPr>
          <a:xfrm>
            <a:off x="628650" y="3073391"/>
            <a:ext cx="8028816" cy="1390325"/>
          </a:xfrm>
          <a:prstGeom prst="rect">
            <a:avLst/>
          </a:prstGeom>
        </p:spPr>
      </p:pic>
    </p:spTree>
    <p:extLst>
      <p:ext uri="{BB962C8B-B14F-4D97-AF65-F5344CB8AC3E}">
        <p14:creationId xmlns:p14="http://schemas.microsoft.com/office/powerpoint/2010/main" val="939275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t>Opening the </a:t>
            </a:r>
            <a:r>
              <a:rPr lang="en-US" sz="2800" b="1" dirty="0" err="1" smtClean="0"/>
              <a:t>Blackbox</a:t>
            </a:r>
            <a:r>
              <a:rPr lang="en-US" sz="2800" b="1" dirty="0" smtClean="0"/>
              <a:t>: </a:t>
            </a:r>
            <a:br>
              <a:rPr lang="en-US" sz="2800" b="1" dirty="0" smtClean="0"/>
            </a:br>
            <a:r>
              <a:rPr lang="en-US" sz="2800" b="1" dirty="0" smtClean="0"/>
              <a:t>Visualizing DNNs’ thinking process</a:t>
            </a:r>
            <a:endParaRPr lang="en-US" sz="2800" b="1" dirty="0"/>
          </a:p>
        </p:txBody>
      </p:sp>
      <p:pic>
        <p:nvPicPr>
          <p:cNvPr id="4" name="Picture 3"/>
          <p:cNvPicPr>
            <a:picLocks noChangeAspect="1"/>
          </p:cNvPicPr>
          <p:nvPr/>
        </p:nvPicPr>
        <p:blipFill>
          <a:blip r:embed="rId3"/>
          <a:stretch>
            <a:fillRect/>
          </a:stretch>
        </p:blipFill>
        <p:spPr>
          <a:xfrm>
            <a:off x="183003" y="1606468"/>
            <a:ext cx="2586461" cy="2027068"/>
          </a:xfrm>
          <a:prstGeom prst="rect">
            <a:avLst/>
          </a:prstGeom>
        </p:spPr>
      </p:pic>
      <p:sp>
        <p:nvSpPr>
          <p:cNvPr id="5" name="TextBox 4"/>
          <p:cNvSpPr txBox="1"/>
          <p:nvPr/>
        </p:nvSpPr>
        <p:spPr>
          <a:xfrm>
            <a:off x="625638" y="3877815"/>
            <a:ext cx="1651414" cy="369332"/>
          </a:xfrm>
          <a:prstGeom prst="rect">
            <a:avLst/>
          </a:prstGeom>
          <a:noFill/>
        </p:spPr>
        <p:txBody>
          <a:bodyPr wrap="none" rtlCol="0">
            <a:spAutoFit/>
          </a:bodyPr>
          <a:lstStyle/>
          <a:p>
            <a:r>
              <a:rPr lang="en-US" dirty="0" smtClean="0"/>
              <a:t>DNA sequences</a:t>
            </a:r>
            <a:endParaRPr lang="en-US" dirty="0"/>
          </a:p>
        </p:txBody>
      </p:sp>
      <p:sp>
        <p:nvSpPr>
          <p:cNvPr id="6" name="TextBox 5"/>
          <p:cNvSpPr txBox="1"/>
          <p:nvPr/>
        </p:nvSpPr>
        <p:spPr>
          <a:xfrm>
            <a:off x="6409624" y="3877815"/>
            <a:ext cx="2532250" cy="646331"/>
          </a:xfrm>
          <a:prstGeom prst="rect">
            <a:avLst/>
          </a:prstGeom>
          <a:noFill/>
        </p:spPr>
        <p:txBody>
          <a:bodyPr wrap="square" rtlCol="0">
            <a:spAutoFit/>
          </a:bodyPr>
          <a:lstStyle/>
          <a:p>
            <a:pPr algn="ctr"/>
            <a:r>
              <a:rPr lang="en-US" dirty="0" smtClean="0"/>
              <a:t>Probability of genetic diseases</a:t>
            </a:r>
            <a:endParaRPr lang="en-US" dirty="0"/>
          </a:p>
        </p:txBody>
      </p:sp>
      <p:cxnSp>
        <p:nvCxnSpPr>
          <p:cNvPr id="7" name="Straight Arrow Connector 6"/>
          <p:cNvCxnSpPr/>
          <p:nvPr/>
        </p:nvCxnSpPr>
        <p:spPr>
          <a:xfrm>
            <a:off x="2865717" y="2610852"/>
            <a:ext cx="762203"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647421" y="2620002"/>
            <a:ext cx="762203"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886200" y="2237875"/>
            <a:ext cx="1624263" cy="83017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DNN</a:t>
            </a:r>
            <a:endParaRPr lang="en-US" dirty="0"/>
          </a:p>
        </p:txBody>
      </p:sp>
      <p:pic>
        <p:nvPicPr>
          <p:cNvPr id="13" name="Picture 12"/>
          <p:cNvPicPr>
            <a:picLocks noChangeAspect="1"/>
          </p:cNvPicPr>
          <p:nvPr/>
        </p:nvPicPr>
        <p:blipFill rotWithShape="1">
          <a:blip r:embed="rId4"/>
          <a:srcRect r="29741"/>
          <a:stretch/>
        </p:blipFill>
        <p:spPr>
          <a:xfrm>
            <a:off x="6489608" y="1533855"/>
            <a:ext cx="2466473" cy="2343960"/>
          </a:xfrm>
          <a:prstGeom prst="rect">
            <a:avLst/>
          </a:prstGeom>
        </p:spPr>
      </p:pic>
      <p:sp>
        <p:nvSpPr>
          <p:cNvPr id="16" name="Rectangle 15"/>
          <p:cNvSpPr/>
          <p:nvPr/>
        </p:nvSpPr>
        <p:spPr>
          <a:xfrm>
            <a:off x="6956034" y="6064941"/>
            <a:ext cx="2105925" cy="707886"/>
          </a:xfrm>
          <a:prstGeom prst="rect">
            <a:avLst/>
          </a:prstGeom>
        </p:spPr>
        <p:txBody>
          <a:bodyPr wrap="square">
            <a:spAutoFit/>
          </a:bodyPr>
          <a:lstStyle/>
          <a:p>
            <a:r>
              <a:rPr lang="en-US" sz="400" dirty="0">
                <a:solidFill>
                  <a:schemeClr val="tx1">
                    <a:lumMod val="50000"/>
                    <a:lumOff val="50000"/>
                  </a:schemeClr>
                </a:solidFill>
                <a:latin typeface="Helvetica" charset="0"/>
              </a:rPr>
              <a:t>Courtesy: National Human Genome Research Institute - Extracted image from </a:t>
            </a:r>
            <a:r>
              <a:rPr lang="en-US" sz="400" dirty="0">
                <a:solidFill>
                  <a:schemeClr val="tx1">
                    <a:lumMod val="50000"/>
                    <a:lumOff val="50000"/>
                  </a:schemeClr>
                </a:solidFill>
                <a:latin typeface="Helvetica" charset="0"/>
                <a:hlinkClick r:id="rId5"/>
              </a:rPr>
              <a:t>http://www.genome.gov/glossary/resources/karyotype.pdf</a:t>
            </a:r>
            <a:endParaRPr lang="en-US" sz="400" dirty="0">
              <a:solidFill>
                <a:schemeClr val="tx1">
                  <a:lumMod val="50000"/>
                  <a:lumOff val="50000"/>
                </a:schemeClr>
              </a:solidFill>
            </a:endParaRPr>
          </a:p>
          <a:p>
            <a:endParaRPr lang="en-US" sz="400" dirty="0" smtClean="0">
              <a:solidFill>
                <a:schemeClr val="tx1">
                  <a:lumMod val="50000"/>
                  <a:lumOff val="50000"/>
                </a:schemeClr>
              </a:solidFill>
              <a:latin typeface="Helvetica" charset="0"/>
            </a:endParaRPr>
          </a:p>
          <a:p>
            <a:r>
              <a:rPr lang="en-US" sz="400" dirty="0" smtClean="0">
                <a:solidFill>
                  <a:schemeClr val="tx1">
                    <a:lumMod val="50000"/>
                    <a:lumOff val="50000"/>
                  </a:schemeClr>
                </a:solidFill>
                <a:latin typeface="Helvetica" charset="0"/>
              </a:rPr>
              <a:t>Copyright 2013 New York Times Company</a:t>
            </a:r>
          </a:p>
          <a:p>
            <a:r>
              <a:rPr lang="en-US" sz="400" dirty="0">
                <a:solidFill>
                  <a:schemeClr val="tx1">
                    <a:lumMod val="50000"/>
                    <a:lumOff val="50000"/>
                  </a:schemeClr>
                </a:solidFill>
                <a:latin typeface="Helvetica" charset="0"/>
              </a:rPr>
              <a:t>Image from </a:t>
            </a:r>
            <a:r>
              <a:rPr lang="en-US" sz="400" dirty="0">
                <a:solidFill>
                  <a:schemeClr val="tx1">
                    <a:lumMod val="50000"/>
                    <a:lumOff val="50000"/>
                  </a:schemeClr>
                </a:solidFill>
                <a:latin typeface="Helvetica" charset="0"/>
                <a:hlinkClick r:id="rId6"/>
              </a:rPr>
              <a:t>http://</a:t>
            </a:r>
            <a:r>
              <a:rPr lang="en-US" sz="400" dirty="0" smtClean="0">
                <a:solidFill>
                  <a:schemeClr val="tx1">
                    <a:lumMod val="50000"/>
                    <a:lumOff val="50000"/>
                  </a:schemeClr>
                </a:solidFill>
                <a:latin typeface="Helvetica" charset="0"/>
                <a:hlinkClick r:id="rId6"/>
              </a:rPr>
              <a:t>www.nytimes.com/2013/05/15/health/angelina-jolies-disclosure-highlights-a-breast-cancer-dilemma.html?action=click&amp;contentCollection=Opinion&amp;module=RelatedCoverage&amp;region=EndOfArticle&amp;pgtype=article</a:t>
            </a:r>
            <a:endParaRPr lang="en-US" sz="400" dirty="0" smtClean="0">
              <a:solidFill>
                <a:schemeClr val="tx1">
                  <a:lumMod val="50000"/>
                  <a:lumOff val="50000"/>
                </a:schemeClr>
              </a:solidFill>
              <a:latin typeface="Helvetica" charset="0"/>
            </a:endParaRPr>
          </a:p>
          <a:p>
            <a:endParaRPr lang="en-US" sz="400" dirty="0">
              <a:solidFill>
                <a:schemeClr val="tx1">
                  <a:lumMod val="50000"/>
                  <a:lumOff val="50000"/>
                </a:schemeClr>
              </a:solidFill>
              <a:latin typeface="Helvetica" charset="0"/>
            </a:endParaRPr>
          </a:p>
          <a:p>
            <a:r>
              <a:rPr lang="en-US" sz="400" dirty="0" smtClean="0">
                <a:solidFill>
                  <a:schemeClr val="tx1">
                    <a:lumMod val="50000"/>
                    <a:lumOff val="50000"/>
                  </a:schemeClr>
                </a:solidFill>
                <a:latin typeface="Helvetica" charset="0"/>
              </a:rPr>
              <a:t>(</a:t>
            </a:r>
            <a:r>
              <a:rPr lang="en-US" sz="400" dirty="0" err="1" smtClean="0">
                <a:solidFill>
                  <a:schemeClr val="tx1">
                    <a:lumMod val="50000"/>
                    <a:lumOff val="50000"/>
                  </a:schemeClr>
                </a:solidFill>
                <a:latin typeface="Helvetica" charset="0"/>
              </a:rPr>
              <a:t>Lanchantin</a:t>
            </a:r>
            <a:r>
              <a:rPr lang="en-US" sz="400" dirty="0" smtClean="0">
                <a:solidFill>
                  <a:schemeClr val="tx1">
                    <a:lumMod val="50000"/>
                    <a:lumOff val="50000"/>
                  </a:schemeClr>
                </a:solidFill>
                <a:latin typeface="Helvetica" charset="0"/>
              </a:rPr>
              <a:t> et al, </a:t>
            </a:r>
            <a:r>
              <a:rPr lang="en-US" sz="400" dirty="0" err="1" smtClean="0">
                <a:solidFill>
                  <a:schemeClr val="tx1">
                    <a:lumMod val="50000"/>
                    <a:lumOff val="50000"/>
                  </a:schemeClr>
                </a:solidFill>
                <a:latin typeface="Helvetica" charset="0"/>
              </a:rPr>
              <a:t>arXiv</a:t>
            </a:r>
            <a:r>
              <a:rPr lang="en-US" sz="400" dirty="0" smtClean="0">
                <a:solidFill>
                  <a:schemeClr val="tx1">
                    <a:lumMod val="50000"/>
                    <a:lumOff val="50000"/>
                  </a:schemeClr>
                </a:solidFill>
                <a:latin typeface="Helvetica" charset="0"/>
              </a:rPr>
              <a:t>)</a:t>
            </a:r>
          </a:p>
        </p:txBody>
      </p:sp>
    </p:spTree>
    <p:extLst>
      <p:ext uri="{BB962C8B-B14F-4D97-AF65-F5344CB8AC3E}">
        <p14:creationId xmlns:p14="http://schemas.microsoft.com/office/powerpoint/2010/main" val="1776816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t>Opening the </a:t>
            </a:r>
            <a:r>
              <a:rPr lang="en-US" sz="2800" b="1" dirty="0" err="1" smtClean="0"/>
              <a:t>Blackbox</a:t>
            </a:r>
            <a:r>
              <a:rPr lang="en-US" sz="2800" b="1" dirty="0" smtClean="0"/>
              <a:t>: </a:t>
            </a:r>
            <a:br>
              <a:rPr lang="en-US" sz="2800" b="1" dirty="0" smtClean="0"/>
            </a:br>
            <a:r>
              <a:rPr lang="en-US" sz="2800" b="1" dirty="0" smtClean="0"/>
              <a:t>Visualizing DNNs’ thinking process</a:t>
            </a:r>
            <a:endParaRPr lang="en-US" sz="2800" b="1" dirty="0"/>
          </a:p>
        </p:txBody>
      </p:sp>
      <p:pic>
        <p:nvPicPr>
          <p:cNvPr id="4" name="Picture 3"/>
          <p:cNvPicPr>
            <a:picLocks noChangeAspect="1"/>
          </p:cNvPicPr>
          <p:nvPr/>
        </p:nvPicPr>
        <p:blipFill>
          <a:blip r:embed="rId3"/>
          <a:stretch>
            <a:fillRect/>
          </a:stretch>
        </p:blipFill>
        <p:spPr>
          <a:xfrm>
            <a:off x="183003" y="1606468"/>
            <a:ext cx="2586461" cy="2027068"/>
          </a:xfrm>
          <a:prstGeom prst="rect">
            <a:avLst/>
          </a:prstGeom>
        </p:spPr>
      </p:pic>
      <p:sp>
        <p:nvSpPr>
          <p:cNvPr id="5" name="TextBox 4"/>
          <p:cNvSpPr txBox="1"/>
          <p:nvPr/>
        </p:nvSpPr>
        <p:spPr>
          <a:xfrm>
            <a:off x="625638" y="3877815"/>
            <a:ext cx="1651414" cy="369332"/>
          </a:xfrm>
          <a:prstGeom prst="rect">
            <a:avLst/>
          </a:prstGeom>
          <a:noFill/>
        </p:spPr>
        <p:txBody>
          <a:bodyPr wrap="none" rtlCol="0">
            <a:spAutoFit/>
          </a:bodyPr>
          <a:lstStyle/>
          <a:p>
            <a:r>
              <a:rPr lang="en-US" dirty="0" smtClean="0"/>
              <a:t>DNA sequences</a:t>
            </a:r>
            <a:endParaRPr lang="en-US" dirty="0"/>
          </a:p>
        </p:txBody>
      </p:sp>
      <p:sp>
        <p:nvSpPr>
          <p:cNvPr id="6" name="TextBox 5"/>
          <p:cNvSpPr txBox="1"/>
          <p:nvPr/>
        </p:nvSpPr>
        <p:spPr>
          <a:xfrm>
            <a:off x="6409624" y="3877815"/>
            <a:ext cx="2532250" cy="646331"/>
          </a:xfrm>
          <a:prstGeom prst="rect">
            <a:avLst/>
          </a:prstGeom>
          <a:noFill/>
        </p:spPr>
        <p:txBody>
          <a:bodyPr wrap="square" rtlCol="0">
            <a:spAutoFit/>
          </a:bodyPr>
          <a:lstStyle/>
          <a:p>
            <a:pPr algn="ctr"/>
            <a:r>
              <a:rPr lang="en-US" dirty="0" smtClean="0"/>
              <a:t>Probability of genetic diseases</a:t>
            </a:r>
            <a:endParaRPr lang="en-US" dirty="0"/>
          </a:p>
        </p:txBody>
      </p:sp>
      <p:cxnSp>
        <p:nvCxnSpPr>
          <p:cNvPr id="7" name="Straight Arrow Connector 6"/>
          <p:cNvCxnSpPr/>
          <p:nvPr/>
        </p:nvCxnSpPr>
        <p:spPr>
          <a:xfrm>
            <a:off x="2865717" y="2610852"/>
            <a:ext cx="762203"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647421" y="2620002"/>
            <a:ext cx="762203"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886200" y="2237875"/>
            <a:ext cx="1624263" cy="83017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DNN</a:t>
            </a:r>
            <a:endParaRPr lang="en-US" dirty="0"/>
          </a:p>
        </p:txBody>
      </p:sp>
      <p:sp>
        <p:nvSpPr>
          <p:cNvPr id="10" name="Trapezoid 9"/>
          <p:cNvSpPr/>
          <p:nvPr/>
        </p:nvSpPr>
        <p:spPr>
          <a:xfrm>
            <a:off x="3246818" y="3366497"/>
            <a:ext cx="3040782" cy="716127"/>
          </a:xfrm>
          <a:prstGeom prst="trapezoid">
            <a:avLst>
              <a:gd name="adj" fmla="val 104991"/>
            </a:avLst>
          </a:prstGeom>
          <a:gradFill flip="none" rotWithShape="1">
            <a:gsLst>
              <a:gs pos="0">
                <a:schemeClr val="bg1">
                  <a:lumMod val="65000"/>
                  <a:tint val="66000"/>
                  <a:satMod val="1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a:srcRect l="32092" r="1681"/>
          <a:stretch/>
        </p:blipFill>
        <p:spPr>
          <a:xfrm>
            <a:off x="3246818" y="4089621"/>
            <a:ext cx="3040782" cy="2123846"/>
          </a:xfrm>
          <a:prstGeom prst="rect">
            <a:avLst/>
          </a:prstGeom>
        </p:spPr>
      </p:pic>
      <p:sp>
        <p:nvSpPr>
          <p:cNvPr id="12" name="TextBox 11"/>
          <p:cNvSpPr txBox="1"/>
          <p:nvPr/>
        </p:nvSpPr>
        <p:spPr>
          <a:xfrm>
            <a:off x="3078375" y="6269750"/>
            <a:ext cx="3377667" cy="369332"/>
          </a:xfrm>
          <a:prstGeom prst="rect">
            <a:avLst/>
          </a:prstGeom>
          <a:noFill/>
        </p:spPr>
        <p:txBody>
          <a:bodyPr wrap="square" rtlCol="0">
            <a:spAutoFit/>
          </a:bodyPr>
          <a:lstStyle/>
          <a:p>
            <a:pPr algn="ctr"/>
            <a:r>
              <a:rPr lang="en-US" b="1" dirty="0" err="1" smtClean="0"/>
              <a:t>DeMo</a:t>
            </a:r>
            <a:r>
              <a:rPr lang="en-US" b="1" dirty="0" smtClean="0"/>
              <a:t> Dashboard</a:t>
            </a:r>
            <a:endParaRPr lang="en-US" b="1" dirty="0"/>
          </a:p>
        </p:txBody>
      </p:sp>
      <p:pic>
        <p:nvPicPr>
          <p:cNvPr id="13" name="Picture 12"/>
          <p:cNvPicPr>
            <a:picLocks noChangeAspect="1"/>
          </p:cNvPicPr>
          <p:nvPr/>
        </p:nvPicPr>
        <p:blipFill rotWithShape="1">
          <a:blip r:embed="rId5"/>
          <a:srcRect r="29741"/>
          <a:stretch/>
        </p:blipFill>
        <p:spPr>
          <a:xfrm>
            <a:off x="6489608" y="1533855"/>
            <a:ext cx="2466473" cy="2343960"/>
          </a:xfrm>
          <a:prstGeom prst="rect">
            <a:avLst/>
          </a:prstGeom>
        </p:spPr>
      </p:pic>
      <p:sp>
        <p:nvSpPr>
          <p:cNvPr id="16" name="Rectangle 15"/>
          <p:cNvSpPr/>
          <p:nvPr/>
        </p:nvSpPr>
        <p:spPr>
          <a:xfrm>
            <a:off x="6956034" y="6064941"/>
            <a:ext cx="2105925" cy="707886"/>
          </a:xfrm>
          <a:prstGeom prst="rect">
            <a:avLst/>
          </a:prstGeom>
        </p:spPr>
        <p:txBody>
          <a:bodyPr wrap="square">
            <a:spAutoFit/>
          </a:bodyPr>
          <a:lstStyle/>
          <a:p>
            <a:r>
              <a:rPr lang="en-US" sz="400" dirty="0">
                <a:solidFill>
                  <a:schemeClr val="tx1">
                    <a:lumMod val="50000"/>
                    <a:lumOff val="50000"/>
                  </a:schemeClr>
                </a:solidFill>
                <a:latin typeface="Helvetica" charset="0"/>
              </a:rPr>
              <a:t>Courtesy: National Human Genome Research Institute - Extracted image from </a:t>
            </a:r>
            <a:r>
              <a:rPr lang="en-US" sz="400" dirty="0">
                <a:solidFill>
                  <a:schemeClr val="tx1">
                    <a:lumMod val="50000"/>
                    <a:lumOff val="50000"/>
                  </a:schemeClr>
                </a:solidFill>
                <a:latin typeface="Helvetica" charset="0"/>
                <a:hlinkClick r:id="rId6"/>
              </a:rPr>
              <a:t>http://www.genome.gov/glossary/resources/karyotype.pdf</a:t>
            </a:r>
            <a:endParaRPr lang="en-US" sz="400" dirty="0">
              <a:solidFill>
                <a:schemeClr val="tx1">
                  <a:lumMod val="50000"/>
                  <a:lumOff val="50000"/>
                </a:schemeClr>
              </a:solidFill>
            </a:endParaRPr>
          </a:p>
          <a:p>
            <a:endParaRPr lang="en-US" sz="400" dirty="0" smtClean="0">
              <a:solidFill>
                <a:schemeClr val="tx1">
                  <a:lumMod val="50000"/>
                  <a:lumOff val="50000"/>
                </a:schemeClr>
              </a:solidFill>
              <a:latin typeface="Helvetica" charset="0"/>
            </a:endParaRPr>
          </a:p>
          <a:p>
            <a:r>
              <a:rPr lang="en-US" sz="400" dirty="0" smtClean="0">
                <a:solidFill>
                  <a:schemeClr val="tx1">
                    <a:lumMod val="50000"/>
                    <a:lumOff val="50000"/>
                  </a:schemeClr>
                </a:solidFill>
                <a:latin typeface="Helvetica" charset="0"/>
              </a:rPr>
              <a:t>Copyright 2013 New York Times Company</a:t>
            </a:r>
          </a:p>
          <a:p>
            <a:r>
              <a:rPr lang="en-US" sz="400" dirty="0">
                <a:solidFill>
                  <a:schemeClr val="tx1">
                    <a:lumMod val="50000"/>
                    <a:lumOff val="50000"/>
                  </a:schemeClr>
                </a:solidFill>
                <a:latin typeface="Helvetica" charset="0"/>
              </a:rPr>
              <a:t>Image from </a:t>
            </a:r>
            <a:r>
              <a:rPr lang="en-US" sz="400" dirty="0">
                <a:solidFill>
                  <a:schemeClr val="tx1">
                    <a:lumMod val="50000"/>
                    <a:lumOff val="50000"/>
                  </a:schemeClr>
                </a:solidFill>
                <a:latin typeface="Helvetica" charset="0"/>
                <a:hlinkClick r:id="rId7"/>
              </a:rPr>
              <a:t>http://</a:t>
            </a:r>
            <a:r>
              <a:rPr lang="en-US" sz="400" dirty="0" smtClean="0">
                <a:solidFill>
                  <a:schemeClr val="tx1">
                    <a:lumMod val="50000"/>
                    <a:lumOff val="50000"/>
                  </a:schemeClr>
                </a:solidFill>
                <a:latin typeface="Helvetica" charset="0"/>
                <a:hlinkClick r:id="rId7"/>
              </a:rPr>
              <a:t>www.nytimes.com/2013/05/15/health/angelina-jolies-disclosure-highlights-a-breast-cancer-dilemma.html?action=click&amp;contentCollection=Opinion&amp;module=RelatedCoverage&amp;region=EndOfArticle&amp;pgtype=article</a:t>
            </a:r>
            <a:endParaRPr lang="en-US" sz="400" dirty="0" smtClean="0">
              <a:solidFill>
                <a:schemeClr val="tx1">
                  <a:lumMod val="50000"/>
                  <a:lumOff val="50000"/>
                </a:schemeClr>
              </a:solidFill>
              <a:latin typeface="Helvetica" charset="0"/>
            </a:endParaRPr>
          </a:p>
          <a:p>
            <a:endParaRPr lang="en-US" sz="400" dirty="0">
              <a:solidFill>
                <a:schemeClr val="tx1">
                  <a:lumMod val="50000"/>
                  <a:lumOff val="50000"/>
                </a:schemeClr>
              </a:solidFill>
              <a:latin typeface="Helvetica" charset="0"/>
            </a:endParaRPr>
          </a:p>
          <a:p>
            <a:r>
              <a:rPr lang="en-US" sz="400" dirty="0" smtClean="0">
                <a:solidFill>
                  <a:schemeClr val="tx1">
                    <a:lumMod val="50000"/>
                    <a:lumOff val="50000"/>
                  </a:schemeClr>
                </a:solidFill>
                <a:latin typeface="Helvetica" charset="0"/>
              </a:rPr>
              <a:t>(</a:t>
            </a:r>
            <a:r>
              <a:rPr lang="en-US" sz="400" dirty="0" err="1" smtClean="0">
                <a:solidFill>
                  <a:schemeClr val="tx1">
                    <a:lumMod val="50000"/>
                    <a:lumOff val="50000"/>
                  </a:schemeClr>
                </a:solidFill>
                <a:latin typeface="Helvetica" charset="0"/>
              </a:rPr>
              <a:t>Lanchantin</a:t>
            </a:r>
            <a:r>
              <a:rPr lang="en-US" sz="400" dirty="0" smtClean="0">
                <a:solidFill>
                  <a:schemeClr val="tx1">
                    <a:lumMod val="50000"/>
                    <a:lumOff val="50000"/>
                  </a:schemeClr>
                </a:solidFill>
                <a:latin typeface="Helvetica" charset="0"/>
              </a:rPr>
              <a:t> et al, </a:t>
            </a:r>
            <a:r>
              <a:rPr lang="en-US" sz="400" dirty="0" err="1" smtClean="0">
                <a:solidFill>
                  <a:schemeClr val="tx1">
                    <a:lumMod val="50000"/>
                    <a:lumOff val="50000"/>
                  </a:schemeClr>
                </a:solidFill>
                <a:latin typeface="Helvetica" charset="0"/>
              </a:rPr>
              <a:t>arXiv</a:t>
            </a:r>
            <a:r>
              <a:rPr lang="en-US" sz="400" dirty="0" smtClean="0">
                <a:solidFill>
                  <a:schemeClr val="tx1">
                    <a:lumMod val="50000"/>
                    <a:lumOff val="50000"/>
                  </a:schemeClr>
                </a:solidFill>
                <a:latin typeface="Helvetica" charset="0"/>
              </a:rPr>
              <a:t>)</a:t>
            </a:r>
          </a:p>
        </p:txBody>
      </p:sp>
    </p:spTree>
    <p:extLst>
      <p:ext uri="{BB962C8B-B14F-4D97-AF65-F5344CB8AC3E}">
        <p14:creationId xmlns:p14="http://schemas.microsoft.com/office/powerpoint/2010/main" val="1651435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t>Outline of the paper</a:t>
            </a:r>
            <a:endParaRPr lang="en-US" sz="3200" b="1" dirty="0"/>
          </a:p>
        </p:txBody>
      </p:sp>
      <p:sp>
        <p:nvSpPr>
          <p:cNvPr id="14" name="Content Placeholder 2"/>
          <p:cNvSpPr>
            <a:spLocks noGrp="1"/>
          </p:cNvSpPr>
          <p:nvPr>
            <p:ph idx="1"/>
          </p:nvPr>
        </p:nvSpPr>
        <p:spPr>
          <a:xfrm>
            <a:off x="628650" y="1825625"/>
            <a:ext cx="7886700" cy="4490954"/>
          </a:xfrm>
        </p:spPr>
        <p:txBody>
          <a:bodyPr>
            <a:normAutofit/>
          </a:bodyPr>
          <a:lstStyle/>
          <a:p>
            <a:r>
              <a:rPr lang="en-US" sz="2400" dirty="0" smtClean="0"/>
              <a:t>Structure of DNNs used </a:t>
            </a:r>
          </a:p>
          <a:p>
            <a:endParaRPr lang="en-US" sz="2400" dirty="0"/>
          </a:p>
          <a:p>
            <a:r>
              <a:rPr lang="en-US" sz="2400" dirty="0" smtClean="0">
                <a:solidFill>
                  <a:schemeClr val="bg1">
                    <a:lumMod val="75000"/>
                  </a:schemeClr>
                </a:solidFill>
              </a:rPr>
              <a:t>Visualizing DNNs using “Saliency Map”</a:t>
            </a:r>
          </a:p>
          <a:p>
            <a:endParaRPr lang="en-US" sz="2400" dirty="0">
              <a:solidFill>
                <a:schemeClr val="bg1">
                  <a:lumMod val="75000"/>
                </a:schemeClr>
              </a:solidFill>
            </a:endParaRPr>
          </a:p>
          <a:p>
            <a:r>
              <a:rPr lang="en-US" sz="2400" dirty="0" smtClean="0">
                <a:solidFill>
                  <a:schemeClr val="bg1">
                    <a:lumMod val="75000"/>
                  </a:schemeClr>
                </a:solidFill>
              </a:rPr>
              <a:t>Visualizing temporal components of RNN</a:t>
            </a:r>
          </a:p>
          <a:p>
            <a:endParaRPr lang="en-US" sz="2400" dirty="0"/>
          </a:p>
          <a:p>
            <a:endParaRPr lang="en-US" sz="2400" dirty="0"/>
          </a:p>
        </p:txBody>
      </p:sp>
    </p:spTree>
    <p:extLst>
      <p:ext uri="{BB962C8B-B14F-4D97-AF65-F5344CB8AC3E}">
        <p14:creationId xmlns:p14="http://schemas.microsoft.com/office/powerpoint/2010/main" val="11020167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t>Outline of the paper</a:t>
            </a:r>
            <a:endParaRPr lang="en-US" sz="3200" b="1" dirty="0"/>
          </a:p>
        </p:txBody>
      </p:sp>
      <p:sp>
        <p:nvSpPr>
          <p:cNvPr id="14" name="Content Placeholder 2"/>
          <p:cNvSpPr>
            <a:spLocks noGrp="1"/>
          </p:cNvSpPr>
          <p:nvPr>
            <p:ph idx="1"/>
          </p:nvPr>
        </p:nvSpPr>
        <p:spPr>
          <a:xfrm>
            <a:off x="628650" y="1825625"/>
            <a:ext cx="7886700" cy="4490954"/>
          </a:xfrm>
        </p:spPr>
        <p:txBody>
          <a:bodyPr>
            <a:normAutofit/>
          </a:bodyPr>
          <a:lstStyle/>
          <a:p>
            <a:r>
              <a:rPr lang="en-US" sz="2400" dirty="0" smtClean="0"/>
              <a:t>Structure of DNNs used </a:t>
            </a:r>
          </a:p>
          <a:p>
            <a:endParaRPr lang="en-US" sz="2400" dirty="0"/>
          </a:p>
          <a:p>
            <a:r>
              <a:rPr lang="en-US" sz="2400" dirty="0" smtClean="0"/>
              <a:t>Visualizing DNNs using “Saliency Map”</a:t>
            </a:r>
          </a:p>
          <a:p>
            <a:endParaRPr lang="en-US" sz="2400" dirty="0"/>
          </a:p>
          <a:p>
            <a:r>
              <a:rPr lang="en-US" sz="2400" dirty="0" smtClean="0">
                <a:solidFill>
                  <a:schemeClr val="bg1">
                    <a:lumMod val="75000"/>
                  </a:schemeClr>
                </a:solidFill>
              </a:rPr>
              <a:t>Visualizing temporal components of RNN</a:t>
            </a:r>
          </a:p>
          <a:p>
            <a:endParaRPr lang="en-US" sz="2400" dirty="0"/>
          </a:p>
          <a:p>
            <a:endParaRPr lang="en-US" sz="2400" dirty="0"/>
          </a:p>
        </p:txBody>
      </p:sp>
    </p:spTree>
    <p:extLst>
      <p:ext uri="{BB962C8B-B14F-4D97-AF65-F5344CB8AC3E}">
        <p14:creationId xmlns:p14="http://schemas.microsoft.com/office/powerpoint/2010/main" val="11332516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t>Outline of the paper</a:t>
            </a:r>
            <a:endParaRPr lang="en-US" sz="3200" b="1" dirty="0"/>
          </a:p>
        </p:txBody>
      </p:sp>
      <p:sp>
        <p:nvSpPr>
          <p:cNvPr id="14" name="Content Placeholder 2"/>
          <p:cNvSpPr>
            <a:spLocks noGrp="1"/>
          </p:cNvSpPr>
          <p:nvPr>
            <p:ph idx="1"/>
          </p:nvPr>
        </p:nvSpPr>
        <p:spPr>
          <a:xfrm>
            <a:off x="628650" y="1825625"/>
            <a:ext cx="7886700" cy="4490954"/>
          </a:xfrm>
        </p:spPr>
        <p:txBody>
          <a:bodyPr>
            <a:normAutofit/>
          </a:bodyPr>
          <a:lstStyle/>
          <a:p>
            <a:r>
              <a:rPr lang="en-US" sz="2400" dirty="0" smtClean="0"/>
              <a:t>Structure of DNNs used </a:t>
            </a:r>
          </a:p>
          <a:p>
            <a:endParaRPr lang="en-US" sz="2400" dirty="0"/>
          </a:p>
          <a:p>
            <a:r>
              <a:rPr lang="en-US" sz="2400" dirty="0" smtClean="0"/>
              <a:t>Visualizing DNNs using “Saliency Map”</a:t>
            </a:r>
          </a:p>
          <a:p>
            <a:endParaRPr lang="en-US" sz="2400" dirty="0"/>
          </a:p>
          <a:p>
            <a:r>
              <a:rPr lang="en-US" sz="2400" dirty="0" smtClean="0"/>
              <a:t>Visualizing temporal components of RNN</a:t>
            </a:r>
          </a:p>
          <a:p>
            <a:endParaRPr lang="en-US" sz="2400" dirty="0"/>
          </a:p>
          <a:p>
            <a:endParaRPr lang="en-US" sz="2400" dirty="0"/>
          </a:p>
        </p:txBody>
      </p:sp>
    </p:spTree>
    <p:extLst>
      <p:ext uri="{BB962C8B-B14F-4D97-AF65-F5344CB8AC3E}">
        <p14:creationId xmlns:p14="http://schemas.microsoft.com/office/powerpoint/2010/main" val="1804996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63500"/>
            <a:ext cx="9144000" cy="6725019"/>
          </a:xfrm>
          <a:prstGeom prst="rect">
            <a:avLst/>
          </a:prstGeom>
        </p:spPr>
      </p:pic>
      <p:sp>
        <p:nvSpPr>
          <p:cNvPr id="11" name="TextBox 10"/>
          <p:cNvSpPr txBox="1"/>
          <p:nvPr/>
        </p:nvSpPr>
        <p:spPr>
          <a:xfrm>
            <a:off x="3743583" y="89960"/>
            <a:ext cx="1989848" cy="492443"/>
          </a:xfrm>
          <a:prstGeom prst="rect">
            <a:avLst/>
          </a:prstGeom>
          <a:noFill/>
        </p:spPr>
        <p:txBody>
          <a:bodyPr wrap="none" rtlCol="0">
            <a:spAutoFit/>
          </a:bodyPr>
          <a:lstStyle/>
          <a:p>
            <a:r>
              <a:rPr lang="en-US" sz="2600" b="1" dirty="0" smtClean="0"/>
              <a:t>Models Used</a:t>
            </a:r>
            <a:endParaRPr lang="en-US" sz="2600" b="1" dirty="0"/>
          </a:p>
        </p:txBody>
      </p:sp>
    </p:spTree>
    <p:extLst>
      <p:ext uri="{BB962C8B-B14F-4D97-AF65-F5344CB8AC3E}">
        <p14:creationId xmlns:p14="http://schemas.microsoft.com/office/powerpoint/2010/main" val="905087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234" y="120170"/>
            <a:ext cx="1256086" cy="492443"/>
          </a:xfrm>
          <a:prstGeom prst="rect">
            <a:avLst/>
          </a:prstGeom>
          <a:noFill/>
        </p:spPr>
        <p:txBody>
          <a:bodyPr wrap="none" rtlCol="0">
            <a:spAutoFit/>
          </a:bodyPr>
          <a:lstStyle/>
          <a:p>
            <a:r>
              <a:rPr lang="en-US" sz="2600" b="1" dirty="0" smtClean="0"/>
              <a:t>Dataset</a:t>
            </a:r>
            <a:endParaRPr lang="en-US" sz="2600" b="1" dirty="0"/>
          </a:p>
        </p:txBody>
      </p:sp>
      <p:sp>
        <p:nvSpPr>
          <p:cNvPr id="5" name="TextBox 4"/>
          <p:cNvSpPr txBox="1"/>
          <p:nvPr/>
        </p:nvSpPr>
        <p:spPr>
          <a:xfrm>
            <a:off x="502672" y="966878"/>
            <a:ext cx="8325228" cy="3693319"/>
          </a:xfrm>
          <a:prstGeom prst="rect">
            <a:avLst/>
          </a:prstGeom>
          <a:noFill/>
        </p:spPr>
        <p:txBody>
          <a:bodyPr wrap="none" rtlCol="0">
            <a:spAutoFit/>
          </a:bodyPr>
          <a:lstStyle/>
          <a:p>
            <a:r>
              <a:rPr lang="en-US" b="1" dirty="0" smtClean="0"/>
              <a:t>Number of TFs used</a:t>
            </a:r>
            <a:r>
              <a:rPr lang="en-US" dirty="0" smtClean="0"/>
              <a:t>: 108 (from ENCODE); 1 dataset per TF</a:t>
            </a:r>
          </a:p>
          <a:p>
            <a:endParaRPr lang="en-US" dirty="0"/>
          </a:p>
          <a:p>
            <a:r>
              <a:rPr lang="en-US" b="1" dirty="0" smtClean="0"/>
              <a:t>Input sequence length</a:t>
            </a:r>
            <a:r>
              <a:rPr lang="en-US" dirty="0" smtClean="0"/>
              <a:t>: 101</a:t>
            </a:r>
          </a:p>
          <a:p>
            <a:endParaRPr lang="en-US" dirty="0" smtClean="0"/>
          </a:p>
          <a:p>
            <a:r>
              <a:rPr lang="en-US" dirty="0" smtClean="0"/>
              <a:t>Average number of </a:t>
            </a:r>
            <a:r>
              <a:rPr lang="en-US" b="1" dirty="0" smtClean="0"/>
              <a:t>training examples </a:t>
            </a:r>
            <a:r>
              <a:rPr lang="en-US" dirty="0" smtClean="0"/>
              <a:t>per dataset: ~30,000 (balanced between + and -)</a:t>
            </a:r>
          </a:p>
          <a:p>
            <a:endParaRPr lang="en-US" dirty="0" smtClean="0"/>
          </a:p>
          <a:p>
            <a:r>
              <a:rPr lang="en-US" dirty="0" smtClean="0"/>
              <a:t>Number of </a:t>
            </a:r>
            <a:r>
              <a:rPr lang="en-US" b="1" dirty="0" smtClean="0"/>
              <a:t>testing examples </a:t>
            </a:r>
            <a:r>
              <a:rPr lang="en-US" dirty="0" smtClean="0"/>
              <a:t>per dataset: 1,000 (balanced between + and -)</a:t>
            </a:r>
          </a:p>
          <a:p>
            <a:endParaRPr lang="en-US" dirty="0" smtClean="0"/>
          </a:p>
          <a:p>
            <a:r>
              <a:rPr lang="en-US" b="1" dirty="0" smtClean="0"/>
              <a:t>Positive</a:t>
            </a:r>
            <a:r>
              <a:rPr lang="en-US" dirty="0" smtClean="0"/>
              <a:t> examples: centered on </a:t>
            </a:r>
            <a:r>
              <a:rPr lang="en-US" dirty="0" err="1" smtClean="0"/>
              <a:t>ChIP-Seq</a:t>
            </a:r>
            <a:r>
              <a:rPr lang="en-US" dirty="0" smtClean="0"/>
              <a:t> peak</a:t>
            </a:r>
          </a:p>
          <a:p>
            <a:r>
              <a:rPr lang="en-US" b="1" dirty="0" smtClean="0"/>
              <a:t>Negative</a:t>
            </a:r>
            <a:r>
              <a:rPr lang="en-US" dirty="0" smtClean="0"/>
              <a:t> examples: generated by </a:t>
            </a:r>
            <a:r>
              <a:rPr lang="en-US" i="1" dirty="0" smtClean="0"/>
              <a:t>dinucleotide-preserving shuffle </a:t>
            </a:r>
            <a:r>
              <a:rPr lang="en-US" dirty="0" smtClean="0"/>
              <a:t>of positive examples</a:t>
            </a:r>
          </a:p>
          <a:p>
            <a:endParaRPr lang="en-US" dirty="0" smtClean="0"/>
          </a:p>
          <a:p>
            <a:endParaRPr lang="en-US" dirty="0" smtClean="0"/>
          </a:p>
          <a:p>
            <a:endParaRPr lang="en-US" dirty="0"/>
          </a:p>
        </p:txBody>
      </p:sp>
      <p:cxnSp>
        <p:nvCxnSpPr>
          <p:cNvPr id="7" name="Straight Arrow Connector 6"/>
          <p:cNvCxnSpPr/>
          <p:nvPr/>
        </p:nvCxnSpPr>
        <p:spPr>
          <a:xfrm>
            <a:off x="4960579" y="3810199"/>
            <a:ext cx="0" cy="939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029260" y="4749515"/>
            <a:ext cx="4160113" cy="923330"/>
          </a:xfrm>
          <a:prstGeom prst="rect">
            <a:avLst/>
          </a:prstGeom>
          <a:noFill/>
        </p:spPr>
        <p:txBody>
          <a:bodyPr wrap="none" rtlCol="0">
            <a:spAutoFit/>
          </a:bodyPr>
          <a:lstStyle/>
          <a:p>
            <a:pPr marL="285750" indent="-285750">
              <a:buFont typeface="Arial"/>
              <a:buChar char="•"/>
            </a:pPr>
            <a:r>
              <a:rPr lang="en-US" dirty="0" smtClean="0"/>
              <a:t>16 Di-nucleotides</a:t>
            </a:r>
          </a:p>
          <a:p>
            <a:pPr marL="285750" indent="-285750">
              <a:buFont typeface="Arial"/>
              <a:buChar char="•"/>
            </a:pPr>
            <a:r>
              <a:rPr lang="en-US" dirty="0" smtClean="0"/>
              <a:t>Prevents reliance on low-level statistics</a:t>
            </a:r>
          </a:p>
          <a:p>
            <a:endParaRPr lang="en-US" dirty="0"/>
          </a:p>
        </p:txBody>
      </p:sp>
    </p:spTree>
    <p:extLst>
      <p:ext uri="{BB962C8B-B14F-4D97-AF65-F5344CB8AC3E}">
        <p14:creationId xmlns:p14="http://schemas.microsoft.com/office/powerpoint/2010/main" val="11724701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600" b="1" dirty="0" smtClean="0"/>
              <a:t>Can we predict genetic diseases from your DNA alone?</a:t>
            </a:r>
            <a:endParaRPr lang="en-US" sz="2600" b="1" dirty="0"/>
          </a:p>
        </p:txBody>
      </p:sp>
      <p:pic>
        <p:nvPicPr>
          <p:cNvPr id="4" name="Picture 3"/>
          <p:cNvPicPr>
            <a:picLocks noChangeAspect="1"/>
          </p:cNvPicPr>
          <p:nvPr/>
        </p:nvPicPr>
        <p:blipFill>
          <a:blip r:embed="rId3"/>
          <a:stretch>
            <a:fillRect/>
          </a:stretch>
        </p:blipFill>
        <p:spPr>
          <a:xfrm>
            <a:off x="1530542" y="2304300"/>
            <a:ext cx="2586461" cy="2027068"/>
          </a:xfrm>
          <a:prstGeom prst="rect">
            <a:avLst/>
          </a:prstGeom>
        </p:spPr>
      </p:pic>
      <p:sp>
        <p:nvSpPr>
          <p:cNvPr id="5" name="TextBox 4"/>
          <p:cNvSpPr txBox="1"/>
          <p:nvPr/>
        </p:nvSpPr>
        <p:spPr>
          <a:xfrm>
            <a:off x="1973177" y="4575647"/>
            <a:ext cx="1651414" cy="369332"/>
          </a:xfrm>
          <a:prstGeom prst="rect">
            <a:avLst/>
          </a:prstGeom>
          <a:noFill/>
        </p:spPr>
        <p:txBody>
          <a:bodyPr wrap="none" rtlCol="0">
            <a:spAutoFit/>
          </a:bodyPr>
          <a:lstStyle/>
          <a:p>
            <a:r>
              <a:rPr lang="en-US" dirty="0" smtClean="0"/>
              <a:t>DNA sequences</a:t>
            </a:r>
            <a:endParaRPr lang="en-US" dirty="0"/>
          </a:p>
        </p:txBody>
      </p:sp>
      <p:cxnSp>
        <p:nvCxnSpPr>
          <p:cNvPr id="11" name="Straight Arrow Connector 10"/>
          <p:cNvCxnSpPr/>
          <p:nvPr/>
        </p:nvCxnSpPr>
        <p:spPr>
          <a:xfrm>
            <a:off x="4213256" y="3308684"/>
            <a:ext cx="762203"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56411" y="6412832"/>
            <a:ext cx="3441034" cy="338554"/>
          </a:xfrm>
          <a:prstGeom prst="rect">
            <a:avLst/>
          </a:prstGeom>
        </p:spPr>
        <p:txBody>
          <a:bodyPr wrap="square">
            <a:spAutoFit/>
          </a:bodyPr>
          <a:lstStyle/>
          <a:p>
            <a:r>
              <a:rPr lang="en-US" sz="800" dirty="0">
                <a:solidFill>
                  <a:schemeClr val="bg1">
                    <a:lumMod val="65000"/>
                  </a:schemeClr>
                </a:solidFill>
                <a:latin typeface="Helvetica" charset="0"/>
              </a:rPr>
              <a:t>Courtesy: National Human Genome Research Institute - Extracted image from </a:t>
            </a:r>
            <a:r>
              <a:rPr lang="en-US" sz="800" dirty="0">
                <a:solidFill>
                  <a:schemeClr val="bg1">
                    <a:lumMod val="65000"/>
                  </a:schemeClr>
                </a:solidFill>
                <a:latin typeface="Helvetica" charset="0"/>
                <a:hlinkClick r:id="rId4"/>
              </a:rPr>
              <a:t>http://www.genome.gov/glossary/resources/karyotype.pdf</a:t>
            </a:r>
            <a:endParaRPr lang="en-US" sz="800" dirty="0">
              <a:solidFill>
                <a:schemeClr val="bg1">
                  <a:lumMod val="65000"/>
                </a:schemeClr>
              </a:solidFill>
            </a:endParaRPr>
          </a:p>
        </p:txBody>
      </p:sp>
    </p:spTree>
    <p:extLst>
      <p:ext uri="{BB962C8B-B14F-4D97-AF65-F5344CB8AC3E}">
        <p14:creationId xmlns:p14="http://schemas.microsoft.com/office/powerpoint/2010/main" val="1484596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28778" y="39690"/>
            <a:ext cx="792905" cy="492443"/>
          </a:xfrm>
          <a:prstGeom prst="rect">
            <a:avLst/>
          </a:prstGeom>
          <a:noFill/>
        </p:spPr>
        <p:txBody>
          <a:bodyPr wrap="none" rtlCol="0">
            <a:spAutoFit/>
          </a:bodyPr>
          <a:lstStyle/>
          <a:p>
            <a:r>
              <a:rPr lang="en-US" sz="2600" b="1" dirty="0" smtClean="0"/>
              <a:t>CNN</a:t>
            </a:r>
            <a:endParaRPr lang="en-US" sz="2600" b="1" dirty="0"/>
          </a:p>
        </p:txBody>
      </p:sp>
      <p:pic>
        <p:nvPicPr>
          <p:cNvPr id="8" name="Picture 7"/>
          <p:cNvPicPr>
            <a:picLocks noChangeAspect="1"/>
          </p:cNvPicPr>
          <p:nvPr/>
        </p:nvPicPr>
        <p:blipFill>
          <a:blip r:embed="rId2"/>
          <a:stretch>
            <a:fillRect/>
          </a:stretch>
        </p:blipFill>
        <p:spPr>
          <a:xfrm>
            <a:off x="0" y="0"/>
            <a:ext cx="2943616" cy="6858000"/>
          </a:xfrm>
          <a:prstGeom prst="rect">
            <a:avLst/>
          </a:prstGeom>
        </p:spPr>
      </p:pic>
      <p:sp>
        <p:nvSpPr>
          <p:cNvPr id="10" name="Rounded Rectangle 9"/>
          <p:cNvSpPr/>
          <p:nvPr/>
        </p:nvSpPr>
        <p:spPr>
          <a:xfrm>
            <a:off x="3022767" y="1896659"/>
            <a:ext cx="1155334" cy="264596"/>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006725" y="1853279"/>
            <a:ext cx="1155334" cy="369332"/>
          </a:xfrm>
          <a:prstGeom prst="rect">
            <a:avLst/>
          </a:prstGeom>
          <a:noFill/>
          <a:ln>
            <a:noFill/>
          </a:ln>
        </p:spPr>
        <p:txBody>
          <a:bodyPr wrap="none" rtlCol="0">
            <a:spAutoFit/>
          </a:bodyPr>
          <a:lstStyle/>
          <a:p>
            <a:r>
              <a:rPr lang="en-US" b="1" dirty="0" smtClean="0">
                <a:solidFill>
                  <a:srgbClr val="5E3F82"/>
                </a:solidFill>
              </a:rPr>
              <a:t>+ Dropout</a:t>
            </a:r>
            <a:endParaRPr lang="en-US" b="1" dirty="0">
              <a:solidFill>
                <a:srgbClr val="5E3F82"/>
              </a:solidFill>
            </a:endParaRPr>
          </a:p>
        </p:txBody>
      </p:sp>
      <p:sp>
        <p:nvSpPr>
          <p:cNvPr id="14" name="TextBox 13"/>
          <p:cNvSpPr txBox="1"/>
          <p:nvPr/>
        </p:nvSpPr>
        <p:spPr>
          <a:xfrm>
            <a:off x="4907665" y="1418773"/>
            <a:ext cx="1422147" cy="492443"/>
          </a:xfrm>
          <a:prstGeom prst="rect">
            <a:avLst/>
          </a:prstGeom>
          <a:noFill/>
        </p:spPr>
        <p:txBody>
          <a:bodyPr wrap="none" rtlCol="0">
            <a:spAutoFit/>
          </a:bodyPr>
          <a:lstStyle/>
          <a:p>
            <a:r>
              <a:rPr lang="en-US" sz="2600" b="1" dirty="0" smtClean="0"/>
              <a:t>3 in total</a:t>
            </a:r>
            <a:endParaRPr lang="en-US" sz="2600" b="1" dirty="0"/>
          </a:p>
        </p:txBody>
      </p:sp>
      <p:sp>
        <p:nvSpPr>
          <p:cNvPr id="15" name="TextBox 14"/>
          <p:cNvSpPr txBox="1"/>
          <p:nvPr/>
        </p:nvSpPr>
        <p:spPr>
          <a:xfrm>
            <a:off x="3783268" y="1018664"/>
            <a:ext cx="3869081" cy="646331"/>
          </a:xfrm>
          <a:prstGeom prst="rect">
            <a:avLst/>
          </a:prstGeom>
          <a:noFill/>
        </p:spPr>
        <p:txBody>
          <a:bodyPr wrap="none" rtlCol="0">
            <a:spAutoFit/>
          </a:bodyPr>
          <a:lstStyle/>
          <a:p>
            <a:r>
              <a:rPr lang="en-US" dirty="0" err="1" smtClean="0"/>
              <a:t>Conv</a:t>
            </a:r>
            <a:r>
              <a:rPr lang="en-US" dirty="0" smtClean="0"/>
              <a:t>/</a:t>
            </a:r>
            <a:r>
              <a:rPr lang="en-US" dirty="0" err="1" smtClean="0"/>
              <a:t>ReLU</a:t>
            </a:r>
            <a:r>
              <a:rPr lang="en-US" dirty="0" smtClean="0"/>
              <a:t>/</a:t>
            </a:r>
            <a:r>
              <a:rPr lang="en-US" dirty="0" err="1" smtClean="0"/>
              <a:t>MaxPool</a:t>
            </a:r>
            <a:r>
              <a:rPr lang="en-US" dirty="0" smtClean="0"/>
              <a:t>/Dropout = 1 layer</a:t>
            </a:r>
          </a:p>
          <a:p>
            <a:endParaRPr lang="en-US" dirty="0"/>
          </a:p>
        </p:txBody>
      </p:sp>
      <p:sp>
        <p:nvSpPr>
          <p:cNvPr id="16" name="TextBox 15"/>
          <p:cNvSpPr txBox="1"/>
          <p:nvPr/>
        </p:nvSpPr>
        <p:spPr>
          <a:xfrm>
            <a:off x="4140118" y="2487172"/>
            <a:ext cx="3006953" cy="369332"/>
          </a:xfrm>
          <a:prstGeom prst="rect">
            <a:avLst/>
          </a:prstGeom>
          <a:noFill/>
        </p:spPr>
        <p:txBody>
          <a:bodyPr wrap="none" rtlCol="0">
            <a:spAutoFit/>
          </a:bodyPr>
          <a:lstStyle/>
          <a:p>
            <a:r>
              <a:rPr lang="en-US" b="1" dirty="0" smtClean="0"/>
              <a:t>Caveat</a:t>
            </a:r>
            <a:r>
              <a:rPr lang="en-US" dirty="0" smtClean="0"/>
              <a:t>: Max-pooling too early</a:t>
            </a:r>
            <a:endParaRPr lang="en-US" dirty="0"/>
          </a:p>
        </p:txBody>
      </p:sp>
      <p:sp>
        <p:nvSpPr>
          <p:cNvPr id="17" name="Rectangle 16"/>
          <p:cNvSpPr/>
          <p:nvPr/>
        </p:nvSpPr>
        <p:spPr>
          <a:xfrm>
            <a:off x="5386923" y="4259995"/>
            <a:ext cx="3589672" cy="247397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386923" y="4259995"/>
            <a:ext cx="3589672" cy="2308324"/>
          </a:xfrm>
          <a:prstGeom prst="rect">
            <a:avLst/>
          </a:prstGeom>
          <a:noFill/>
        </p:spPr>
        <p:txBody>
          <a:bodyPr wrap="square" rtlCol="0">
            <a:spAutoFit/>
          </a:bodyPr>
          <a:lstStyle/>
          <a:p>
            <a:pPr algn="ctr"/>
            <a:r>
              <a:rPr lang="en-US" b="1" dirty="0" smtClean="0"/>
              <a:t>Model Parameters</a:t>
            </a:r>
          </a:p>
          <a:p>
            <a:r>
              <a:rPr lang="en-US" dirty="0" smtClean="0"/>
              <a:t>Dropout: 0.5</a:t>
            </a:r>
          </a:p>
          <a:p>
            <a:r>
              <a:rPr lang="en-US" dirty="0" smtClean="0"/>
              <a:t>Size of kernel: </a:t>
            </a:r>
            <a:r>
              <a:rPr lang="bg-BG" dirty="0" smtClean="0"/>
              <a:t>9-5-3</a:t>
            </a:r>
            <a:endParaRPr lang="en-US" dirty="0" smtClean="0"/>
          </a:p>
          <a:p>
            <a:r>
              <a:rPr lang="en-US" dirty="0" smtClean="0"/>
              <a:t>Number of filters: 128</a:t>
            </a:r>
          </a:p>
          <a:p>
            <a:r>
              <a:rPr lang="en-US" dirty="0" smtClean="0"/>
              <a:t>Pooling size: 2x2</a:t>
            </a:r>
          </a:p>
          <a:p>
            <a:r>
              <a:rPr lang="en-US" dirty="0" smtClean="0"/>
              <a:t>Batch Size: 256</a:t>
            </a:r>
          </a:p>
          <a:p>
            <a:r>
              <a:rPr lang="en-US" dirty="0" smtClean="0"/>
              <a:t>Learning Rate: 1e-2</a:t>
            </a:r>
          </a:p>
          <a:p>
            <a:r>
              <a:rPr lang="en-US" dirty="0" smtClean="0"/>
              <a:t>Optimization schedule: Adam</a:t>
            </a:r>
            <a:endParaRPr lang="en-US" dirty="0"/>
          </a:p>
        </p:txBody>
      </p:sp>
    </p:spTree>
    <p:extLst>
      <p:ext uri="{BB962C8B-B14F-4D97-AF65-F5344CB8AC3E}">
        <p14:creationId xmlns:p14="http://schemas.microsoft.com/office/powerpoint/2010/main" val="3950930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55800"/>
            <a:ext cx="5635217" cy="2942732"/>
          </a:xfrm>
          <a:prstGeom prst="rect">
            <a:avLst/>
          </a:prstGeom>
        </p:spPr>
      </p:pic>
      <p:pic>
        <p:nvPicPr>
          <p:cNvPr id="5" name="Picture 4"/>
          <p:cNvPicPr>
            <a:picLocks noChangeAspect="1"/>
          </p:cNvPicPr>
          <p:nvPr/>
        </p:nvPicPr>
        <p:blipFill>
          <a:blip r:embed="rId3"/>
          <a:stretch>
            <a:fillRect/>
          </a:stretch>
        </p:blipFill>
        <p:spPr>
          <a:xfrm>
            <a:off x="5635217" y="2513662"/>
            <a:ext cx="3508783" cy="2384870"/>
          </a:xfrm>
          <a:prstGeom prst="rect">
            <a:avLst/>
          </a:prstGeom>
        </p:spPr>
      </p:pic>
      <p:sp>
        <p:nvSpPr>
          <p:cNvPr id="6" name="Rectangle 5"/>
          <p:cNvSpPr/>
          <p:nvPr/>
        </p:nvSpPr>
        <p:spPr>
          <a:xfrm>
            <a:off x="0" y="3545588"/>
            <a:ext cx="9144000" cy="568881"/>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341394" y="357205"/>
            <a:ext cx="4319587" cy="492443"/>
          </a:xfrm>
          <a:prstGeom prst="rect">
            <a:avLst/>
          </a:prstGeom>
          <a:noFill/>
        </p:spPr>
        <p:txBody>
          <a:bodyPr wrap="none" rtlCol="0">
            <a:spAutoFit/>
          </a:bodyPr>
          <a:lstStyle/>
          <a:p>
            <a:r>
              <a:rPr lang="en-US" sz="2600" b="1" dirty="0" smtClean="0"/>
              <a:t>Increasing Depth doesn’t help</a:t>
            </a:r>
            <a:endParaRPr lang="en-US" sz="2600" b="1" dirty="0"/>
          </a:p>
        </p:txBody>
      </p:sp>
    </p:spTree>
    <p:extLst>
      <p:ext uri="{BB962C8B-B14F-4D97-AF65-F5344CB8AC3E}">
        <p14:creationId xmlns:p14="http://schemas.microsoft.com/office/powerpoint/2010/main" val="3095556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766" y="0"/>
            <a:ext cx="4070195" cy="6858000"/>
          </a:xfrm>
          <a:prstGeom prst="rect">
            <a:avLst/>
          </a:prstGeom>
        </p:spPr>
      </p:pic>
      <p:sp>
        <p:nvSpPr>
          <p:cNvPr id="5" name="TextBox 4"/>
          <p:cNvSpPr txBox="1"/>
          <p:nvPr/>
        </p:nvSpPr>
        <p:spPr>
          <a:xfrm>
            <a:off x="4404994" y="224907"/>
            <a:ext cx="811628" cy="492443"/>
          </a:xfrm>
          <a:prstGeom prst="rect">
            <a:avLst/>
          </a:prstGeom>
          <a:noFill/>
        </p:spPr>
        <p:txBody>
          <a:bodyPr wrap="none" rtlCol="0">
            <a:spAutoFit/>
          </a:bodyPr>
          <a:lstStyle/>
          <a:p>
            <a:r>
              <a:rPr lang="en-US" sz="2600" b="1" dirty="0" smtClean="0"/>
              <a:t>RNN</a:t>
            </a:r>
            <a:endParaRPr lang="en-US" sz="2600" b="1" dirty="0"/>
          </a:p>
        </p:txBody>
      </p:sp>
      <p:cxnSp>
        <p:nvCxnSpPr>
          <p:cNvPr id="7" name="Straight Arrow Connector 6"/>
          <p:cNvCxnSpPr/>
          <p:nvPr/>
        </p:nvCxnSpPr>
        <p:spPr>
          <a:xfrm flipV="1">
            <a:off x="3571617" y="3386830"/>
            <a:ext cx="1309592" cy="2646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881209" y="3202164"/>
            <a:ext cx="4147815" cy="369332"/>
          </a:xfrm>
          <a:prstGeom prst="rect">
            <a:avLst/>
          </a:prstGeom>
          <a:noFill/>
        </p:spPr>
        <p:txBody>
          <a:bodyPr wrap="none" rtlCol="0">
            <a:spAutoFit/>
          </a:bodyPr>
          <a:lstStyle/>
          <a:p>
            <a:r>
              <a:rPr lang="en-US" dirty="0" smtClean="0"/>
              <a:t>Bi-directional LSTM. Different from </a:t>
            </a:r>
            <a:r>
              <a:rPr lang="en-US" dirty="0" err="1" smtClean="0"/>
              <a:t>DanQ</a:t>
            </a:r>
            <a:r>
              <a:rPr lang="en-US" dirty="0" smtClean="0"/>
              <a:t>?</a:t>
            </a:r>
            <a:endParaRPr lang="en-US" dirty="0"/>
          </a:p>
        </p:txBody>
      </p:sp>
    </p:spTree>
    <p:extLst>
      <p:ext uri="{BB962C8B-B14F-4D97-AF65-F5344CB8AC3E}">
        <p14:creationId xmlns:p14="http://schemas.microsoft.com/office/powerpoint/2010/main" val="14967190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3344617" cy="6858000"/>
          </a:xfrm>
          <a:prstGeom prst="rect">
            <a:avLst/>
          </a:prstGeom>
        </p:spPr>
      </p:pic>
      <p:sp>
        <p:nvSpPr>
          <p:cNvPr id="5" name="TextBox 4"/>
          <p:cNvSpPr txBox="1"/>
          <p:nvPr/>
        </p:nvSpPr>
        <p:spPr>
          <a:xfrm>
            <a:off x="3545160" y="105838"/>
            <a:ext cx="1744175" cy="492443"/>
          </a:xfrm>
          <a:prstGeom prst="rect">
            <a:avLst/>
          </a:prstGeom>
          <a:noFill/>
        </p:spPr>
        <p:txBody>
          <a:bodyPr wrap="none" rtlCol="0">
            <a:spAutoFit/>
          </a:bodyPr>
          <a:lstStyle/>
          <a:p>
            <a:r>
              <a:rPr lang="en-US" sz="2600" b="1" dirty="0" smtClean="0"/>
              <a:t>CNN + RNN</a:t>
            </a:r>
            <a:endParaRPr lang="en-US" sz="2600" b="1" dirty="0"/>
          </a:p>
        </p:txBody>
      </p:sp>
      <p:sp>
        <p:nvSpPr>
          <p:cNvPr id="6" name="TextBox 5"/>
          <p:cNvSpPr txBox="1"/>
          <p:nvPr/>
        </p:nvSpPr>
        <p:spPr>
          <a:xfrm>
            <a:off x="4590188" y="5397760"/>
            <a:ext cx="2798437" cy="369332"/>
          </a:xfrm>
          <a:prstGeom prst="rect">
            <a:avLst/>
          </a:prstGeom>
          <a:noFill/>
        </p:spPr>
        <p:txBody>
          <a:bodyPr wrap="none" rtlCol="0">
            <a:spAutoFit/>
          </a:bodyPr>
          <a:lstStyle/>
          <a:p>
            <a:r>
              <a:rPr lang="en-US" b="1" dirty="0" smtClean="0"/>
              <a:t>NOTE</a:t>
            </a:r>
            <a:r>
              <a:rPr lang="en-US" dirty="0" smtClean="0"/>
              <a:t>: No max-pooling here</a:t>
            </a:r>
            <a:endParaRPr lang="en-US" dirty="0"/>
          </a:p>
        </p:txBody>
      </p:sp>
    </p:spTree>
    <p:extLst>
      <p:ext uri="{BB962C8B-B14F-4D97-AF65-F5344CB8AC3E}">
        <p14:creationId xmlns:p14="http://schemas.microsoft.com/office/powerpoint/2010/main" val="18809815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90671" y="230051"/>
            <a:ext cx="1084489" cy="492443"/>
          </a:xfrm>
          <a:prstGeom prst="rect">
            <a:avLst/>
          </a:prstGeom>
          <a:noFill/>
        </p:spPr>
        <p:txBody>
          <a:bodyPr wrap="none" rtlCol="0">
            <a:spAutoFit/>
          </a:bodyPr>
          <a:lstStyle/>
          <a:p>
            <a:r>
              <a:rPr lang="en-US" sz="2600" b="1" dirty="0" smtClean="0"/>
              <a:t>CLAIM</a:t>
            </a:r>
            <a:endParaRPr lang="en-US" sz="2600" b="1" dirty="0"/>
          </a:p>
        </p:txBody>
      </p:sp>
      <p:sp>
        <p:nvSpPr>
          <p:cNvPr id="5" name="Rectangle 4"/>
          <p:cNvSpPr/>
          <p:nvPr/>
        </p:nvSpPr>
        <p:spPr>
          <a:xfrm>
            <a:off x="132282" y="722494"/>
            <a:ext cx="9011717" cy="707886"/>
          </a:xfrm>
          <a:prstGeom prst="rect">
            <a:avLst/>
          </a:prstGeom>
        </p:spPr>
        <p:txBody>
          <a:bodyPr wrap="square">
            <a:spAutoFit/>
          </a:bodyPr>
          <a:lstStyle/>
          <a:p>
            <a:r>
              <a:rPr lang="en-US" sz="2400" baseline="30000" dirty="0" smtClean="0"/>
              <a:t>“experimental </a:t>
            </a:r>
            <a:r>
              <a:rPr lang="en-US" sz="2400" baseline="30000" dirty="0"/>
              <a:t>results indicate that a convolutional-</a:t>
            </a:r>
            <a:r>
              <a:rPr lang="en-US" sz="2400" baseline="30000" dirty="0" smtClean="0"/>
              <a:t>recurrent</a:t>
            </a:r>
            <a:r>
              <a:rPr lang="en-US" sz="2400" dirty="0" smtClean="0"/>
              <a:t> </a:t>
            </a:r>
            <a:r>
              <a:rPr lang="en-US" sz="2400" baseline="30000" dirty="0" smtClean="0"/>
              <a:t>architecture </a:t>
            </a:r>
            <a:r>
              <a:rPr lang="en-US" sz="2400" baseline="30000" dirty="0"/>
              <a:t>performs the best among the three </a:t>
            </a:r>
            <a:r>
              <a:rPr lang="en-US" sz="2400" baseline="30000" dirty="0" smtClean="0"/>
              <a:t>architectures”</a:t>
            </a:r>
            <a:endParaRPr lang="en-US" sz="2400" dirty="0"/>
          </a:p>
        </p:txBody>
      </p:sp>
      <p:pic>
        <p:nvPicPr>
          <p:cNvPr id="6" name="Picture 5"/>
          <p:cNvPicPr>
            <a:picLocks noChangeAspect="1"/>
          </p:cNvPicPr>
          <p:nvPr/>
        </p:nvPicPr>
        <p:blipFill>
          <a:blip r:embed="rId2"/>
          <a:stretch>
            <a:fillRect/>
          </a:stretch>
        </p:blipFill>
        <p:spPr>
          <a:xfrm>
            <a:off x="1451244" y="1418342"/>
            <a:ext cx="6052943" cy="3100949"/>
          </a:xfrm>
          <a:prstGeom prst="rect">
            <a:avLst/>
          </a:prstGeom>
        </p:spPr>
      </p:pic>
      <p:pic>
        <p:nvPicPr>
          <p:cNvPr id="7" name="Picture 6"/>
          <p:cNvPicPr>
            <a:picLocks noChangeAspect="1"/>
          </p:cNvPicPr>
          <p:nvPr/>
        </p:nvPicPr>
        <p:blipFill>
          <a:blip r:embed="rId3"/>
          <a:stretch>
            <a:fillRect/>
          </a:stretch>
        </p:blipFill>
        <p:spPr>
          <a:xfrm>
            <a:off x="2222339" y="4502014"/>
            <a:ext cx="4319309" cy="2355986"/>
          </a:xfrm>
          <a:prstGeom prst="rect">
            <a:avLst/>
          </a:prstGeom>
        </p:spPr>
      </p:pic>
      <p:sp>
        <p:nvSpPr>
          <p:cNvPr id="8" name="Rectangle 7"/>
          <p:cNvSpPr/>
          <p:nvPr/>
        </p:nvSpPr>
        <p:spPr>
          <a:xfrm>
            <a:off x="1451244" y="1700463"/>
            <a:ext cx="6013404" cy="517351"/>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6979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472744"/>
            <a:ext cx="8229600" cy="667500"/>
          </a:xfrm>
          <a:prstGeom prst="rect">
            <a:avLst/>
          </a:prstGeom>
        </p:spPr>
        <p:txBody>
          <a:bodyPr lIns="91425" tIns="91425" rIns="91425" bIns="91425" anchor="ctr" anchorCtr="0">
            <a:noAutofit/>
          </a:bodyPr>
          <a:lstStyle/>
          <a:p>
            <a:pPr lvl="0" rtl="0">
              <a:spcBef>
                <a:spcPts val="0"/>
              </a:spcBef>
              <a:buNone/>
            </a:pPr>
            <a:r>
              <a:rPr lang="en-US" sz="3600"/>
              <a:t>Visualization methods in computer vision</a:t>
            </a:r>
          </a:p>
        </p:txBody>
      </p:sp>
      <p:sp>
        <p:nvSpPr>
          <p:cNvPr id="321" name="Shape 321"/>
          <p:cNvSpPr txBox="1">
            <a:spLocks noGrp="1"/>
          </p:cNvSpPr>
          <p:nvPr>
            <p:ph type="body" idx="1"/>
          </p:nvPr>
        </p:nvSpPr>
        <p:spPr>
          <a:xfrm>
            <a:off x="457200" y="1600200"/>
            <a:ext cx="3756300" cy="4864800"/>
          </a:xfrm>
          <a:prstGeom prst="rect">
            <a:avLst/>
          </a:prstGeom>
        </p:spPr>
        <p:txBody>
          <a:bodyPr lIns="91425" tIns="91425" rIns="91425" bIns="91425" anchor="t" anchorCtr="0">
            <a:noAutofit/>
          </a:bodyPr>
          <a:lstStyle/>
          <a:p>
            <a:pPr marL="0" lvl="0" indent="-69850" rtl="0">
              <a:spcBef>
                <a:spcPts val="0"/>
              </a:spcBef>
              <a:buClr>
                <a:schemeClr val="dk1"/>
              </a:buClr>
              <a:buSzPct val="45833"/>
              <a:buFont typeface="Arial"/>
              <a:buNone/>
            </a:pPr>
            <a:r>
              <a:rPr lang="en-US" sz="2400" dirty="0"/>
              <a:t>Class optimization</a:t>
            </a:r>
          </a:p>
          <a:p>
            <a:pPr marL="0" lvl="0" indent="0" rtl="0">
              <a:spcBef>
                <a:spcPts val="0"/>
              </a:spcBef>
              <a:buNone/>
            </a:pPr>
            <a:endParaRPr sz="2400" dirty="0"/>
          </a:p>
          <a:p>
            <a:pPr marL="0" lvl="0" indent="0" rtl="0">
              <a:spcBef>
                <a:spcPts val="0"/>
              </a:spcBef>
              <a:buNone/>
            </a:pPr>
            <a:endParaRPr sz="2400" dirty="0"/>
          </a:p>
          <a:p>
            <a:pPr marL="0" lvl="0" indent="0" rtl="0">
              <a:spcBef>
                <a:spcPts val="0"/>
              </a:spcBef>
              <a:buNone/>
            </a:pPr>
            <a:endParaRPr sz="2400" dirty="0"/>
          </a:p>
          <a:p>
            <a:pPr marL="0" lvl="0" indent="0" rtl="0">
              <a:spcBef>
                <a:spcPts val="0"/>
              </a:spcBef>
              <a:buNone/>
            </a:pPr>
            <a:endParaRPr lang="en-US" sz="2400" dirty="0" smtClean="0"/>
          </a:p>
          <a:p>
            <a:pPr marL="0" lvl="0" indent="0" rtl="0">
              <a:spcBef>
                <a:spcPts val="0"/>
              </a:spcBef>
              <a:buNone/>
            </a:pPr>
            <a:endParaRPr lang="en-US" sz="2400" dirty="0"/>
          </a:p>
          <a:p>
            <a:pPr marL="0" lvl="0" indent="0" rtl="0">
              <a:spcBef>
                <a:spcPts val="0"/>
              </a:spcBef>
              <a:buNone/>
            </a:pPr>
            <a:r>
              <a:rPr lang="en-US" sz="2400" dirty="0" smtClean="0"/>
              <a:t>Saliency </a:t>
            </a:r>
            <a:r>
              <a:rPr lang="en-US" sz="2400" dirty="0"/>
              <a:t>maps</a:t>
            </a:r>
          </a:p>
          <a:p>
            <a:pPr marL="0" lvl="0" indent="0" rtl="0">
              <a:spcBef>
                <a:spcPts val="0"/>
              </a:spcBef>
              <a:buNone/>
            </a:pPr>
            <a:endParaRPr sz="2400" dirty="0"/>
          </a:p>
          <a:p>
            <a:pPr marL="0" lvl="0" indent="0" rtl="0">
              <a:spcBef>
                <a:spcPts val="0"/>
              </a:spcBef>
              <a:buNone/>
            </a:pPr>
            <a:endParaRPr sz="2400" dirty="0"/>
          </a:p>
          <a:p>
            <a:pPr marL="0" lvl="0" indent="0" rtl="0">
              <a:spcBef>
                <a:spcPts val="0"/>
              </a:spcBef>
              <a:buNone/>
            </a:pPr>
            <a:endParaRPr sz="2400" dirty="0"/>
          </a:p>
          <a:p>
            <a:pPr marL="0" lvl="0" indent="0" rtl="0">
              <a:spcBef>
                <a:spcPts val="0"/>
              </a:spcBef>
              <a:buNone/>
            </a:pPr>
            <a:r>
              <a:rPr lang="en-US" sz="2400" dirty="0"/>
              <a:t>Visualizing temporal dependencies RNN</a:t>
            </a:r>
          </a:p>
        </p:txBody>
      </p:sp>
      <p:pic>
        <p:nvPicPr>
          <p:cNvPr id="322" name="Shape 322"/>
          <p:cNvPicPr preferRelativeResize="0"/>
          <p:nvPr/>
        </p:nvPicPr>
        <p:blipFill>
          <a:blip r:embed="rId3">
            <a:alphaModFix/>
          </a:blip>
          <a:stretch>
            <a:fillRect/>
          </a:stretch>
        </p:blipFill>
        <p:spPr>
          <a:xfrm>
            <a:off x="4499301" y="3325137"/>
            <a:ext cx="3756274" cy="1700774"/>
          </a:xfrm>
          <a:prstGeom prst="rect">
            <a:avLst/>
          </a:prstGeom>
          <a:noFill/>
          <a:ln>
            <a:noFill/>
          </a:ln>
        </p:spPr>
      </p:pic>
      <p:pic>
        <p:nvPicPr>
          <p:cNvPr id="323" name="Shape 323"/>
          <p:cNvPicPr preferRelativeResize="0"/>
          <p:nvPr/>
        </p:nvPicPr>
        <p:blipFill>
          <a:blip r:embed="rId4">
            <a:alphaModFix/>
          </a:blip>
          <a:stretch>
            <a:fillRect/>
          </a:stretch>
        </p:blipFill>
        <p:spPr>
          <a:xfrm>
            <a:off x="4213487" y="1600202"/>
            <a:ext cx="4069649" cy="1461574"/>
          </a:xfrm>
          <a:prstGeom prst="rect">
            <a:avLst/>
          </a:prstGeom>
          <a:noFill/>
          <a:ln>
            <a:noFill/>
          </a:ln>
        </p:spPr>
      </p:pic>
      <p:pic>
        <p:nvPicPr>
          <p:cNvPr id="324" name="Shape 324"/>
          <p:cNvPicPr preferRelativeResize="0"/>
          <p:nvPr/>
        </p:nvPicPr>
        <p:blipFill>
          <a:blip r:embed="rId5">
            <a:alphaModFix/>
          </a:blip>
          <a:stretch>
            <a:fillRect/>
          </a:stretch>
        </p:blipFill>
        <p:spPr>
          <a:xfrm>
            <a:off x="4251712" y="5025899"/>
            <a:ext cx="4251456" cy="1461575"/>
          </a:xfrm>
          <a:prstGeom prst="rect">
            <a:avLst/>
          </a:prstGeom>
          <a:noFill/>
          <a:ln>
            <a:noFill/>
          </a:ln>
        </p:spPr>
      </p:pic>
      <p:sp>
        <p:nvSpPr>
          <p:cNvPr id="325" name="Shape 325"/>
          <p:cNvSpPr txBox="1"/>
          <p:nvPr/>
        </p:nvSpPr>
        <p:spPr>
          <a:xfrm>
            <a:off x="143475" y="6025850"/>
            <a:ext cx="4251600" cy="667500"/>
          </a:xfrm>
          <a:prstGeom prst="rect">
            <a:avLst/>
          </a:prstGeom>
          <a:noFill/>
          <a:ln>
            <a:noFill/>
          </a:ln>
        </p:spPr>
        <p:txBody>
          <a:bodyPr lIns="91425" tIns="91425" rIns="91425" bIns="91425" anchor="ctr" anchorCtr="0">
            <a:noAutofit/>
          </a:bodyPr>
          <a:lstStyle/>
          <a:p>
            <a:pPr lvl="0" rtl="0">
              <a:spcBef>
                <a:spcPts val="0"/>
              </a:spcBef>
              <a:buNone/>
            </a:pPr>
            <a:r>
              <a:rPr lang="en-US"/>
              <a:t>Visual Analysis of Hidden State Dynamics in Recurrent Neural Networks. (Strobelt et al)</a:t>
            </a:r>
          </a:p>
        </p:txBody>
      </p:sp>
      <p:sp>
        <p:nvSpPr>
          <p:cNvPr id="326" name="Shape 326"/>
          <p:cNvSpPr txBox="1"/>
          <p:nvPr/>
        </p:nvSpPr>
        <p:spPr>
          <a:xfrm>
            <a:off x="138300" y="2117375"/>
            <a:ext cx="4394100" cy="602700"/>
          </a:xfrm>
          <a:prstGeom prst="rect">
            <a:avLst/>
          </a:prstGeom>
          <a:noFill/>
          <a:ln>
            <a:noFill/>
          </a:ln>
        </p:spPr>
        <p:txBody>
          <a:bodyPr lIns="91425" tIns="91425" rIns="91425" bIns="91425" anchor="ctr" anchorCtr="0">
            <a:noAutofit/>
          </a:bodyPr>
          <a:lstStyle/>
          <a:p>
            <a:pPr lvl="0" rtl="0">
              <a:spcBef>
                <a:spcPts val="0"/>
              </a:spcBef>
              <a:buNone/>
            </a:pPr>
            <a:r>
              <a:rPr lang="en-US"/>
              <a:t>Deep Inside Convolutional Networks: Visualising Image Classification Models and Saliency Maps (Simonyan et al)</a:t>
            </a:r>
          </a:p>
        </p:txBody>
      </p:sp>
      <p:sp>
        <p:nvSpPr>
          <p:cNvPr id="327" name="Shape 327"/>
          <p:cNvSpPr txBox="1"/>
          <p:nvPr/>
        </p:nvSpPr>
        <p:spPr>
          <a:xfrm>
            <a:off x="209607" y="3843319"/>
            <a:ext cx="2601900" cy="602700"/>
          </a:xfrm>
          <a:prstGeom prst="rect">
            <a:avLst/>
          </a:prstGeom>
          <a:noFill/>
          <a:ln>
            <a:noFill/>
          </a:ln>
        </p:spPr>
        <p:txBody>
          <a:bodyPr lIns="91425" tIns="91425" rIns="91425" bIns="91425" anchor="ctr" anchorCtr="0">
            <a:noAutofit/>
          </a:bodyPr>
          <a:lstStyle/>
          <a:p>
            <a:pPr lvl="0" rtl="0">
              <a:spcBef>
                <a:spcPts val="0"/>
              </a:spcBef>
              <a:buNone/>
            </a:pPr>
            <a:r>
              <a:rPr lang="en-US"/>
              <a:t>(</a:t>
            </a:r>
            <a:r>
              <a:rPr lang="en-US" dirty="0" err="1"/>
              <a:t>Simonyan</a:t>
            </a:r>
            <a:r>
              <a:rPr lang="en-US" dirty="0"/>
              <a:t> et al)</a:t>
            </a:r>
          </a:p>
        </p:txBody>
      </p:sp>
    </p:spTree>
    <p:extLst>
      <p:ext uri="{BB962C8B-B14F-4D97-AF65-F5344CB8AC3E}">
        <p14:creationId xmlns:p14="http://schemas.microsoft.com/office/powerpoint/2010/main" val="16008189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3600"/>
              <a:t>Making sense of model predictions with Deep Motif (DeMo) Dashboard</a:t>
            </a:r>
          </a:p>
        </p:txBody>
      </p:sp>
      <p:sp>
        <p:nvSpPr>
          <p:cNvPr id="333" name="Shape 333"/>
          <p:cNvSpPr txBox="1">
            <a:spLocks noGrp="1"/>
          </p:cNvSpPr>
          <p:nvPr>
            <p:ph type="body" idx="1"/>
          </p:nvPr>
        </p:nvSpPr>
        <p:spPr>
          <a:xfrm>
            <a:off x="457200" y="1905000"/>
            <a:ext cx="3099300" cy="45261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US" sz="3000"/>
              <a:t>Class </a:t>
            </a:r>
            <a:r>
              <a:rPr lang="en-US" sz="3000" smtClean="0"/>
              <a:t>optimization</a:t>
            </a:r>
            <a:endParaRPr lang="en-US" sz="3000" dirty="0"/>
          </a:p>
          <a:p>
            <a:pPr marL="457200" lvl="0" indent="-419100" rtl="0">
              <a:spcBef>
                <a:spcPts val="0"/>
              </a:spcBef>
              <a:buSzPct val="100000"/>
              <a:buAutoNum type="arabicPeriod"/>
            </a:pPr>
            <a:endParaRPr lang="en-US" sz="3000" dirty="0" smtClean="0"/>
          </a:p>
          <a:p>
            <a:pPr marL="457200" lvl="0" indent="-419100" rtl="0">
              <a:spcBef>
                <a:spcPts val="0"/>
              </a:spcBef>
              <a:buSzPct val="100000"/>
              <a:buAutoNum type="arabicPeriod"/>
            </a:pPr>
            <a:endParaRPr lang="en-US" sz="3000" dirty="0"/>
          </a:p>
          <a:p>
            <a:pPr marL="457200" lvl="0" indent="-419100" rtl="0">
              <a:spcBef>
                <a:spcPts val="0"/>
              </a:spcBef>
              <a:buSzPct val="100000"/>
              <a:buAutoNum type="arabicPeriod"/>
            </a:pPr>
            <a:r>
              <a:rPr lang="en-US" sz="3000" dirty="0" smtClean="0"/>
              <a:t>Saliency maps</a:t>
            </a:r>
          </a:p>
          <a:p>
            <a:pPr marL="457200" lvl="0" indent="-419100" rtl="0">
              <a:spcBef>
                <a:spcPts val="0"/>
              </a:spcBef>
              <a:buSzPct val="100000"/>
              <a:buAutoNum type="arabicPeriod"/>
            </a:pPr>
            <a:endParaRPr lang="en-US" sz="3000" dirty="0"/>
          </a:p>
          <a:p>
            <a:pPr marL="457200" lvl="0" indent="-419100" rtl="0">
              <a:spcBef>
                <a:spcPts val="0"/>
              </a:spcBef>
              <a:buSzPct val="100000"/>
              <a:buAutoNum type="arabicPeriod"/>
            </a:pPr>
            <a:endParaRPr sz="3000" dirty="0"/>
          </a:p>
          <a:p>
            <a:pPr marL="457200" lvl="0" indent="-419100" rtl="0">
              <a:spcBef>
                <a:spcPts val="0"/>
              </a:spcBef>
              <a:buSzPct val="100000"/>
              <a:buAutoNum type="arabicPeriod"/>
            </a:pPr>
            <a:r>
              <a:rPr lang="en-US" sz="3000" dirty="0"/>
              <a:t>Temporal output scores</a:t>
            </a:r>
          </a:p>
          <a:p>
            <a:pPr marL="203200" lvl="0" indent="0" rtl="0">
              <a:spcBef>
                <a:spcPts val="0"/>
              </a:spcBef>
              <a:buNone/>
            </a:pPr>
            <a:endParaRPr dirty="0"/>
          </a:p>
        </p:txBody>
      </p:sp>
      <p:pic>
        <p:nvPicPr>
          <p:cNvPr id="334" name="Shape 334"/>
          <p:cNvPicPr preferRelativeResize="0"/>
          <p:nvPr/>
        </p:nvPicPr>
        <p:blipFill>
          <a:blip r:embed="rId3">
            <a:alphaModFix/>
          </a:blip>
          <a:stretch>
            <a:fillRect/>
          </a:stretch>
        </p:blipFill>
        <p:spPr>
          <a:xfrm>
            <a:off x="3726549" y="2176874"/>
            <a:ext cx="5219074" cy="2884100"/>
          </a:xfrm>
          <a:prstGeom prst="rect">
            <a:avLst/>
          </a:prstGeom>
          <a:noFill/>
          <a:ln>
            <a:noFill/>
          </a:ln>
        </p:spPr>
      </p:pic>
      <p:cxnSp>
        <p:nvCxnSpPr>
          <p:cNvPr id="335" name="Shape 335"/>
          <p:cNvCxnSpPr/>
          <p:nvPr/>
        </p:nvCxnSpPr>
        <p:spPr>
          <a:xfrm>
            <a:off x="2979449" y="2176875"/>
            <a:ext cx="2817000" cy="792900"/>
          </a:xfrm>
          <a:prstGeom prst="straightConnector1">
            <a:avLst/>
          </a:prstGeom>
          <a:noFill/>
          <a:ln w="9525" cap="flat" cmpd="sng">
            <a:solidFill>
              <a:schemeClr val="dk2"/>
            </a:solidFill>
            <a:prstDash val="solid"/>
            <a:round/>
            <a:headEnd type="none" w="lg" len="lg"/>
            <a:tailEnd type="triangle" w="lg" len="lg"/>
          </a:ln>
        </p:spPr>
      </p:cxnSp>
      <p:cxnSp>
        <p:nvCxnSpPr>
          <p:cNvPr id="336" name="Shape 336"/>
          <p:cNvCxnSpPr/>
          <p:nvPr/>
        </p:nvCxnSpPr>
        <p:spPr>
          <a:xfrm>
            <a:off x="3314328" y="3831166"/>
            <a:ext cx="3056100" cy="0"/>
          </a:xfrm>
          <a:prstGeom prst="straightConnector1">
            <a:avLst/>
          </a:prstGeom>
          <a:noFill/>
          <a:ln w="9525" cap="flat" cmpd="sng">
            <a:solidFill>
              <a:schemeClr val="dk2"/>
            </a:solidFill>
            <a:prstDash val="solid"/>
            <a:round/>
            <a:headEnd type="none" w="lg" len="lg"/>
            <a:tailEnd type="triangle" w="lg" len="lg"/>
          </a:ln>
        </p:spPr>
      </p:cxnSp>
      <p:cxnSp>
        <p:nvCxnSpPr>
          <p:cNvPr id="337" name="Shape 337"/>
          <p:cNvCxnSpPr/>
          <p:nvPr/>
        </p:nvCxnSpPr>
        <p:spPr>
          <a:xfrm rot="10800000" flipH="1">
            <a:off x="3500725" y="4806500"/>
            <a:ext cx="2496300" cy="6885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1823871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457200" y="128419"/>
            <a:ext cx="8229600" cy="667500"/>
          </a:xfrm>
          <a:prstGeom prst="rect">
            <a:avLst/>
          </a:prstGeom>
        </p:spPr>
        <p:txBody>
          <a:bodyPr lIns="91425" tIns="91425" rIns="91425" bIns="91425" anchor="ctr" anchorCtr="0">
            <a:noAutofit/>
          </a:bodyPr>
          <a:lstStyle/>
          <a:p>
            <a:pPr lvl="0" rtl="0">
              <a:spcBef>
                <a:spcPts val="0"/>
              </a:spcBef>
              <a:buNone/>
            </a:pPr>
            <a:r>
              <a:rPr lang="en-US" sz="3600"/>
              <a:t>Class optimization in image</a:t>
            </a:r>
          </a:p>
        </p:txBody>
      </p:sp>
      <p:pic>
        <p:nvPicPr>
          <p:cNvPr id="340" name="Shape 340"/>
          <p:cNvPicPr preferRelativeResize="0"/>
          <p:nvPr/>
        </p:nvPicPr>
        <p:blipFill>
          <a:blip r:embed="rId3">
            <a:alphaModFix/>
          </a:blip>
          <a:stretch>
            <a:fillRect/>
          </a:stretch>
        </p:blipFill>
        <p:spPr>
          <a:xfrm>
            <a:off x="0" y="2803646"/>
            <a:ext cx="9143999" cy="3284006"/>
          </a:xfrm>
          <a:prstGeom prst="rect">
            <a:avLst/>
          </a:prstGeom>
          <a:noFill/>
          <a:ln>
            <a:noFill/>
          </a:ln>
        </p:spPr>
      </p:pic>
      <p:sp>
        <p:nvSpPr>
          <p:cNvPr id="341" name="Shape 341"/>
          <p:cNvSpPr txBox="1"/>
          <p:nvPr/>
        </p:nvSpPr>
        <p:spPr>
          <a:xfrm>
            <a:off x="373025" y="860825"/>
            <a:ext cx="8852400" cy="961200"/>
          </a:xfrm>
          <a:prstGeom prst="rect">
            <a:avLst/>
          </a:prstGeom>
          <a:noFill/>
          <a:ln>
            <a:noFill/>
          </a:ln>
        </p:spPr>
        <p:txBody>
          <a:bodyPr lIns="91425" tIns="91425" rIns="91425" bIns="91425" anchor="ctr" anchorCtr="0">
            <a:noAutofit/>
          </a:bodyPr>
          <a:lstStyle/>
          <a:p>
            <a:pPr lvl="0" rtl="0">
              <a:spcBef>
                <a:spcPts val="0"/>
              </a:spcBef>
              <a:buNone/>
            </a:pPr>
            <a:r>
              <a:rPr lang="en-US" sz="2400">
                <a:solidFill>
                  <a:schemeClr val="dk1"/>
                </a:solidFill>
                <a:highlight>
                  <a:srgbClr val="FFFFFF"/>
                </a:highlight>
                <a:latin typeface="Helvetica Neue"/>
                <a:ea typeface="Helvetica Neue"/>
                <a:cs typeface="Helvetica Neue"/>
                <a:sym typeface="Helvetica Neue"/>
              </a:rPr>
              <a:t>These images are synthetically generated to maximize class score in a Deep Neural Network (DNN). </a:t>
            </a:r>
          </a:p>
        </p:txBody>
      </p:sp>
      <p:pic>
        <p:nvPicPr>
          <p:cNvPr id="342" name="Shape 342"/>
          <p:cNvPicPr preferRelativeResize="0"/>
          <p:nvPr/>
        </p:nvPicPr>
        <p:blipFill>
          <a:blip r:embed="rId4">
            <a:alphaModFix/>
          </a:blip>
          <a:stretch>
            <a:fillRect/>
          </a:stretch>
        </p:blipFill>
        <p:spPr>
          <a:xfrm>
            <a:off x="3419475" y="1886925"/>
            <a:ext cx="2609850" cy="609600"/>
          </a:xfrm>
          <a:prstGeom prst="rect">
            <a:avLst/>
          </a:prstGeom>
          <a:noFill/>
          <a:ln>
            <a:noFill/>
          </a:ln>
        </p:spPr>
      </p:pic>
    </p:spTree>
    <p:extLst>
      <p:ext uri="{BB962C8B-B14F-4D97-AF65-F5344CB8AC3E}">
        <p14:creationId xmlns:p14="http://schemas.microsoft.com/office/powerpoint/2010/main" val="19930493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3600"/>
              <a:t>Class optimization in TFBS classification</a:t>
            </a:r>
          </a:p>
        </p:txBody>
      </p:sp>
      <p:sp>
        <p:nvSpPr>
          <p:cNvPr id="352" name="Shape 352"/>
          <p:cNvSpPr txBox="1">
            <a:spLocks noGrp="1"/>
          </p:cNvSpPr>
          <p:nvPr>
            <p:ph type="body" idx="1"/>
          </p:nvPr>
        </p:nvSpPr>
        <p:spPr>
          <a:xfrm>
            <a:off x="457200" y="5608320"/>
            <a:ext cx="8229600" cy="831180"/>
          </a:xfrm>
          <a:prstGeom prst="rect">
            <a:avLst/>
          </a:prstGeom>
        </p:spPr>
        <p:txBody>
          <a:bodyPr lIns="91425" tIns="91425" rIns="91425" bIns="91425" anchor="t" anchorCtr="0">
            <a:noAutofit/>
          </a:bodyPr>
          <a:lstStyle/>
          <a:p>
            <a:pPr marL="457200" lvl="0" indent="-381000" rtl="0">
              <a:spcBef>
                <a:spcPts val="0"/>
              </a:spcBef>
              <a:buSzPct val="100000"/>
            </a:pPr>
            <a:r>
              <a:rPr lang="en-US" sz="2400" smtClean="0"/>
              <a:t>Not </a:t>
            </a:r>
            <a:r>
              <a:rPr lang="en-US" sz="2400" dirty="0"/>
              <a:t>really interpretable?</a:t>
            </a:r>
          </a:p>
        </p:txBody>
      </p:sp>
      <p:pic>
        <p:nvPicPr>
          <p:cNvPr id="353" name="Shape 353"/>
          <p:cNvPicPr preferRelativeResize="0"/>
          <p:nvPr/>
        </p:nvPicPr>
        <p:blipFill rotWithShape="1">
          <a:blip r:embed="rId3">
            <a:alphaModFix/>
          </a:blip>
          <a:srcRect b="60369"/>
          <a:stretch/>
        </p:blipFill>
        <p:spPr>
          <a:xfrm>
            <a:off x="51537" y="1911013"/>
            <a:ext cx="9040925" cy="1979999"/>
          </a:xfrm>
          <a:prstGeom prst="rect">
            <a:avLst/>
          </a:prstGeom>
          <a:noFill/>
          <a:ln>
            <a:noFill/>
          </a:ln>
        </p:spPr>
      </p:pic>
      <p:pic>
        <p:nvPicPr>
          <p:cNvPr id="355" name="Shape 355"/>
          <p:cNvPicPr preferRelativeResize="0"/>
          <p:nvPr/>
        </p:nvPicPr>
        <p:blipFill>
          <a:blip r:embed="rId4">
            <a:alphaModFix/>
          </a:blip>
          <a:stretch>
            <a:fillRect/>
          </a:stretch>
        </p:blipFill>
        <p:spPr>
          <a:xfrm>
            <a:off x="3267074" y="1223632"/>
            <a:ext cx="2609850" cy="609600"/>
          </a:xfrm>
          <a:prstGeom prst="rect">
            <a:avLst/>
          </a:prstGeom>
          <a:noFill/>
          <a:ln>
            <a:noFill/>
          </a:ln>
        </p:spPr>
      </p:pic>
      <p:grpSp>
        <p:nvGrpSpPr>
          <p:cNvPr id="3" name="Group 2"/>
          <p:cNvGrpSpPr/>
          <p:nvPr/>
        </p:nvGrpSpPr>
        <p:grpSpPr>
          <a:xfrm>
            <a:off x="2" y="4093807"/>
            <a:ext cx="9143998" cy="1468915"/>
            <a:chOff x="2" y="4093807"/>
            <a:chExt cx="9143998" cy="1468915"/>
          </a:xfrm>
        </p:grpSpPr>
        <p:pic>
          <p:nvPicPr>
            <p:cNvPr id="8" name="Shape 529"/>
            <p:cNvPicPr preferRelativeResize="0"/>
            <p:nvPr/>
          </p:nvPicPr>
          <p:blipFill>
            <a:blip r:embed="rId5">
              <a:alphaModFix/>
            </a:blip>
            <a:stretch>
              <a:fillRect/>
            </a:stretch>
          </p:blipFill>
          <p:spPr>
            <a:xfrm>
              <a:off x="2" y="4093807"/>
              <a:ext cx="9143998" cy="1468915"/>
            </a:xfrm>
            <a:prstGeom prst="rect">
              <a:avLst/>
            </a:prstGeom>
            <a:noFill/>
            <a:ln>
              <a:noFill/>
            </a:ln>
          </p:spPr>
        </p:pic>
        <p:sp>
          <p:nvSpPr>
            <p:cNvPr id="2" name="Rectangle 1"/>
            <p:cNvSpPr/>
            <p:nvPr/>
          </p:nvSpPr>
          <p:spPr>
            <a:xfrm>
              <a:off x="1524000" y="4342200"/>
              <a:ext cx="5571744" cy="1133856"/>
            </a:xfrm>
            <a:prstGeom prst="rect">
              <a:avLst/>
            </a:prstGeom>
            <a:solidFill>
              <a:schemeClr val="bg1">
                <a:alpha val="8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733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a:t>Important features  Learnt from Saliency Maps</a:t>
            </a:r>
          </a:p>
        </p:txBody>
      </p:sp>
      <p:pic>
        <p:nvPicPr>
          <p:cNvPr id="358" name="Shape 358"/>
          <p:cNvPicPr preferRelativeResize="0"/>
          <p:nvPr/>
        </p:nvPicPr>
        <p:blipFill>
          <a:blip r:embed="rId3">
            <a:alphaModFix/>
          </a:blip>
          <a:stretch>
            <a:fillRect/>
          </a:stretch>
        </p:blipFill>
        <p:spPr>
          <a:xfrm>
            <a:off x="736925" y="1552074"/>
            <a:ext cx="7880698" cy="3058824"/>
          </a:xfrm>
          <a:prstGeom prst="rect">
            <a:avLst/>
          </a:prstGeom>
          <a:noFill/>
          <a:ln>
            <a:noFill/>
          </a:ln>
        </p:spPr>
      </p:pic>
      <p:sp>
        <p:nvSpPr>
          <p:cNvPr id="359" name="Shape 359"/>
          <p:cNvSpPr txBox="1"/>
          <p:nvPr/>
        </p:nvSpPr>
        <p:spPr>
          <a:xfrm>
            <a:off x="1192325" y="4793425"/>
            <a:ext cx="7425300" cy="14418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US"/>
              <a:t>Learning what parts of the image are most important for the classification problem.</a:t>
            </a:r>
          </a:p>
          <a:p>
            <a:pPr marL="457200" lvl="0" indent="-228600" rtl="0">
              <a:spcBef>
                <a:spcPts val="0"/>
              </a:spcBef>
              <a:buChar char="●"/>
            </a:pPr>
            <a:r>
              <a:rPr lang="en-US"/>
              <a:t>Approaches: Perturbative approach(mutation maps in Deep Bind) Change a single nucleotide and see the change in score</a:t>
            </a:r>
          </a:p>
          <a:p>
            <a:pPr marL="457200" lvl="0" indent="-228600">
              <a:spcBef>
                <a:spcPts val="0"/>
              </a:spcBef>
              <a:buChar char="●"/>
            </a:pPr>
            <a:r>
              <a:rPr lang="en-US"/>
              <a:t>Perturbative approaches are slow ...use gradients!</a:t>
            </a:r>
          </a:p>
          <a:p>
            <a:pPr lvl="0">
              <a:spcBef>
                <a:spcPts val="0"/>
              </a:spcBef>
              <a:buNone/>
            </a:pPr>
            <a:endParaRPr/>
          </a:p>
        </p:txBody>
      </p:sp>
    </p:spTree>
    <p:extLst>
      <p:ext uri="{BB962C8B-B14F-4D97-AF65-F5344CB8AC3E}">
        <p14:creationId xmlns:p14="http://schemas.microsoft.com/office/powerpoint/2010/main" val="1971152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600" b="1" dirty="0" smtClean="0"/>
              <a:t>Can we predict genetic diseases from your DNA alone?</a:t>
            </a:r>
            <a:endParaRPr lang="en-US" sz="2600" b="1" dirty="0"/>
          </a:p>
        </p:txBody>
      </p:sp>
      <p:pic>
        <p:nvPicPr>
          <p:cNvPr id="4" name="Picture 3"/>
          <p:cNvPicPr>
            <a:picLocks noChangeAspect="1"/>
          </p:cNvPicPr>
          <p:nvPr/>
        </p:nvPicPr>
        <p:blipFill>
          <a:blip r:embed="rId3"/>
          <a:stretch>
            <a:fillRect/>
          </a:stretch>
        </p:blipFill>
        <p:spPr>
          <a:xfrm>
            <a:off x="1530542" y="2304300"/>
            <a:ext cx="2586461" cy="2027068"/>
          </a:xfrm>
          <a:prstGeom prst="rect">
            <a:avLst/>
          </a:prstGeom>
        </p:spPr>
      </p:pic>
      <p:sp>
        <p:nvSpPr>
          <p:cNvPr id="5" name="TextBox 4"/>
          <p:cNvSpPr txBox="1"/>
          <p:nvPr/>
        </p:nvSpPr>
        <p:spPr>
          <a:xfrm>
            <a:off x="1973177" y="4575647"/>
            <a:ext cx="1651414" cy="369332"/>
          </a:xfrm>
          <a:prstGeom prst="rect">
            <a:avLst/>
          </a:prstGeom>
          <a:noFill/>
        </p:spPr>
        <p:txBody>
          <a:bodyPr wrap="none" rtlCol="0">
            <a:spAutoFit/>
          </a:bodyPr>
          <a:lstStyle/>
          <a:p>
            <a:r>
              <a:rPr lang="en-US" dirty="0" smtClean="0"/>
              <a:t>DNA sequences</a:t>
            </a:r>
            <a:endParaRPr lang="en-US" dirty="0"/>
          </a:p>
        </p:txBody>
      </p:sp>
      <p:sp>
        <p:nvSpPr>
          <p:cNvPr id="9" name="TextBox 8"/>
          <p:cNvSpPr txBox="1"/>
          <p:nvPr/>
        </p:nvSpPr>
        <p:spPr>
          <a:xfrm>
            <a:off x="5330386" y="4575647"/>
            <a:ext cx="2532250" cy="646331"/>
          </a:xfrm>
          <a:prstGeom prst="rect">
            <a:avLst/>
          </a:prstGeom>
          <a:noFill/>
        </p:spPr>
        <p:txBody>
          <a:bodyPr wrap="square" rtlCol="0">
            <a:spAutoFit/>
          </a:bodyPr>
          <a:lstStyle/>
          <a:p>
            <a:pPr algn="ctr"/>
            <a:r>
              <a:rPr lang="en-US" dirty="0" smtClean="0"/>
              <a:t>Probability of genetic diseases</a:t>
            </a:r>
            <a:endParaRPr lang="en-US" dirty="0"/>
          </a:p>
        </p:txBody>
      </p:sp>
      <p:cxnSp>
        <p:nvCxnSpPr>
          <p:cNvPr id="11" name="Straight Arrow Connector 10"/>
          <p:cNvCxnSpPr/>
          <p:nvPr/>
        </p:nvCxnSpPr>
        <p:spPr>
          <a:xfrm>
            <a:off x="4213256" y="3308684"/>
            <a:ext cx="762203"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56411" y="6412832"/>
            <a:ext cx="3441034" cy="338554"/>
          </a:xfrm>
          <a:prstGeom prst="rect">
            <a:avLst/>
          </a:prstGeom>
        </p:spPr>
        <p:txBody>
          <a:bodyPr wrap="square">
            <a:spAutoFit/>
          </a:bodyPr>
          <a:lstStyle/>
          <a:p>
            <a:r>
              <a:rPr lang="en-US" sz="800" dirty="0">
                <a:solidFill>
                  <a:schemeClr val="bg1">
                    <a:lumMod val="65000"/>
                  </a:schemeClr>
                </a:solidFill>
                <a:latin typeface="Helvetica" charset="0"/>
              </a:rPr>
              <a:t>Courtesy: National Human Genome Research Institute - Extracted image from </a:t>
            </a:r>
            <a:r>
              <a:rPr lang="en-US" sz="800" dirty="0">
                <a:solidFill>
                  <a:schemeClr val="bg1">
                    <a:lumMod val="65000"/>
                  </a:schemeClr>
                </a:solidFill>
                <a:latin typeface="Helvetica" charset="0"/>
                <a:hlinkClick r:id="rId4"/>
              </a:rPr>
              <a:t>http://www.genome.gov/glossary/resources/karyotype.pdf</a:t>
            </a:r>
            <a:endParaRPr lang="en-US" sz="800" dirty="0">
              <a:solidFill>
                <a:schemeClr val="bg1">
                  <a:lumMod val="65000"/>
                </a:schemeClr>
              </a:solidFill>
            </a:endParaRPr>
          </a:p>
        </p:txBody>
      </p:sp>
      <p:pic>
        <p:nvPicPr>
          <p:cNvPr id="3" name="Picture 2"/>
          <p:cNvPicPr>
            <a:picLocks noChangeAspect="1"/>
          </p:cNvPicPr>
          <p:nvPr/>
        </p:nvPicPr>
        <p:blipFill rotWithShape="1">
          <a:blip r:embed="rId5"/>
          <a:srcRect r="29741"/>
          <a:stretch/>
        </p:blipFill>
        <p:spPr>
          <a:xfrm>
            <a:off x="5414211" y="2145854"/>
            <a:ext cx="2466473" cy="2343960"/>
          </a:xfrm>
          <a:prstGeom prst="rect">
            <a:avLst/>
          </a:prstGeom>
        </p:spPr>
      </p:pic>
      <p:sp>
        <p:nvSpPr>
          <p:cNvPr id="10" name="Rectangle 9"/>
          <p:cNvSpPr/>
          <p:nvPr/>
        </p:nvSpPr>
        <p:spPr>
          <a:xfrm>
            <a:off x="5558986" y="6114020"/>
            <a:ext cx="3441034" cy="707886"/>
          </a:xfrm>
          <a:prstGeom prst="rect">
            <a:avLst/>
          </a:prstGeom>
        </p:spPr>
        <p:txBody>
          <a:bodyPr wrap="square">
            <a:spAutoFit/>
          </a:bodyPr>
          <a:lstStyle/>
          <a:p>
            <a:r>
              <a:rPr lang="en-US" sz="800" dirty="0" smtClean="0">
                <a:solidFill>
                  <a:schemeClr val="bg1">
                    <a:lumMod val="65000"/>
                  </a:schemeClr>
                </a:solidFill>
                <a:latin typeface="Helvetica" charset="0"/>
              </a:rPr>
              <a:t>Copyright 2013 New York Times Company</a:t>
            </a:r>
          </a:p>
          <a:p>
            <a:r>
              <a:rPr lang="en-US" sz="800" dirty="0">
                <a:solidFill>
                  <a:schemeClr val="bg1">
                    <a:lumMod val="65000"/>
                  </a:schemeClr>
                </a:solidFill>
                <a:latin typeface="Helvetica" charset="0"/>
              </a:rPr>
              <a:t>Image from http://</a:t>
            </a:r>
            <a:r>
              <a:rPr lang="en-US" sz="800" dirty="0" err="1">
                <a:solidFill>
                  <a:schemeClr val="bg1">
                    <a:lumMod val="65000"/>
                  </a:schemeClr>
                </a:solidFill>
                <a:latin typeface="Helvetica" charset="0"/>
              </a:rPr>
              <a:t>www.nytimes.com</a:t>
            </a:r>
            <a:r>
              <a:rPr lang="en-US" sz="800" dirty="0">
                <a:solidFill>
                  <a:schemeClr val="bg1">
                    <a:lumMod val="65000"/>
                  </a:schemeClr>
                </a:solidFill>
                <a:latin typeface="Helvetica" charset="0"/>
              </a:rPr>
              <a:t>/2013/05/15/health/angelina-jolies-disclosure-highlights-a-breast-cancer-dilemma.html?action=</a:t>
            </a:r>
            <a:r>
              <a:rPr lang="en-US" sz="800" dirty="0" err="1">
                <a:solidFill>
                  <a:schemeClr val="bg1">
                    <a:lumMod val="65000"/>
                  </a:schemeClr>
                </a:solidFill>
                <a:latin typeface="Helvetica" charset="0"/>
              </a:rPr>
              <a:t>click&amp;contentCollection</a:t>
            </a:r>
            <a:r>
              <a:rPr lang="en-US" sz="800" dirty="0">
                <a:solidFill>
                  <a:schemeClr val="bg1">
                    <a:lumMod val="65000"/>
                  </a:schemeClr>
                </a:solidFill>
                <a:latin typeface="Helvetica" charset="0"/>
              </a:rPr>
              <a:t>=</a:t>
            </a:r>
            <a:r>
              <a:rPr lang="en-US" sz="800" dirty="0" err="1">
                <a:solidFill>
                  <a:schemeClr val="bg1">
                    <a:lumMod val="65000"/>
                  </a:schemeClr>
                </a:solidFill>
                <a:latin typeface="Helvetica" charset="0"/>
              </a:rPr>
              <a:t>Opinion&amp;module</a:t>
            </a:r>
            <a:r>
              <a:rPr lang="en-US" sz="800" dirty="0">
                <a:solidFill>
                  <a:schemeClr val="bg1">
                    <a:lumMod val="65000"/>
                  </a:schemeClr>
                </a:solidFill>
                <a:latin typeface="Helvetica" charset="0"/>
              </a:rPr>
              <a:t>=</a:t>
            </a:r>
            <a:r>
              <a:rPr lang="en-US" sz="800" dirty="0" err="1">
                <a:solidFill>
                  <a:schemeClr val="bg1">
                    <a:lumMod val="65000"/>
                  </a:schemeClr>
                </a:solidFill>
                <a:latin typeface="Helvetica" charset="0"/>
              </a:rPr>
              <a:t>RelatedCoverage&amp;region</a:t>
            </a:r>
            <a:r>
              <a:rPr lang="en-US" sz="800" dirty="0">
                <a:solidFill>
                  <a:schemeClr val="bg1">
                    <a:lumMod val="65000"/>
                  </a:schemeClr>
                </a:solidFill>
                <a:latin typeface="Helvetica" charset="0"/>
              </a:rPr>
              <a:t>=</a:t>
            </a:r>
            <a:r>
              <a:rPr lang="en-US" sz="800" dirty="0" err="1">
                <a:solidFill>
                  <a:schemeClr val="bg1">
                    <a:lumMod val="65000"/>
                  </a:schemeClr>
                </a:solidFill>
                <a:latin typeface="Helvetica" charset="0"/>
              </a:rPr>
              <a:t>EndOfArticle&amp;pgtype</a:t>
            </a:r>
            <a:r>
              <a:rPr lang="en-US" sz="800" dirty="0">
                <a:solidFill>
                  <a:schemeClr val="bg1">
                    <a:lumMod val="65000"/>
                  </a:schemeClr>
                </a:solidFill>
                <a:latin typeface="Helvetica" charset="0"/>
              </a:rPr>
              <a:t>=article</a:t>
            </a:r>
            <a:endParaRPr lang="en-US" sz="800" dirty="0" smtClean="0">
              <a:solidFill>
                <a:schemeClr val="bg1">
                  <a:lumMod val="65000"/>
                </a:schemeClr>
              </a:solidFill>
              <a:latin typeface="Helvetica" charset="0"/>
            </a:endParaRPr>
          </a:p>
        </p:txBody>
      </p:sp>
    </p:spTree>
    <p:extLst>
      <p:ext uri="{BB962C8B-B14F-4D97-AF65-F5344CB8AC3E}">
        <p14:creationId xmlns:p14="http://schemas.microsoft.com/office/powerpoint/2010/main" val="6103242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3600"/>
              <a:t>Saliency Maps: detail of what the authors did</a:t>
            </a:r>
          </a:p>
        </p:txBody>
      </p:sp>
      <p:sp>
        <p:nvSpPr>
          <p:cNvPr id="365" name="Shape 365"/>
          <p:cNvSpPr txBox="1">
            <a:spLocks noGrp="1"/>
          </p:cNvSpPr>
          <p:nvPr>
            <p:ph type="body" idx="1"/>
          </p:nvPr>
        </p:nvSpPr>
        <p:spPr>
          <a:xfrm>
            <a:off x="457200" y="1600200"/>
            <a:ext cx="8229600" cy="4987200"/>
          </a:xfrm>
          <a:prstGeom prst="rect">
            <a:avLst/>
          </a:prstGeom>
        </p:spPr>
        <p:txBody>
          <a:bodyPr lIns="91425" tIns="91425" rIns="91425" bIns="91425" anchor="t" anchorCtr="0">
            <a:noAutofit/>
          </a:bodyPr>
          <a:lstStyle/>
          <a:p>
            <a:pPr marL="0" lvl="0" indent="0" rtl="0">
              <a:spcBef>
                <a:spcPts val="0"/>
              </a:spcBef>
              <a:buNone/>
            </a:pPr>
            <a:endParaRPr sz="2400"/>
          </a:p>
          <a:p>
            <a:pPr marL="0" lvl="0" indent="0" rtl="0">
              <a:spcBef>
                <a:spcPts val="0"/>
              </a:spcBef>
              <a:buNone/>
            </a:pPr>
            <a:endParaRPr sz="2400"/>
          </a:p>
          <a:p>
            <a:pPr marL="457200" lvl="0" indent="-381000" rtl="0">
              <a:spcBef>
                <a:spcPts val="0"/>
              </a:spcBef>
              <a:buSzPct val="100000"/>
            </a:pPr>
            <a:r>
              <a:rPr lang="en-US" sz="2400"/>
              <a:t>Rank nucleotides based on their influence on the score</a:t>
            </a:r>
          </a:p>
          <a:p>
            <a:pPr marL="457200" lvl="0" indent="-381000" rtl="0">
              <a:spcBef>
                <a:spcPts val="0"/>
              </a:spcBef>
              <a:buSzPct val="100000"/>
            </a:pPr>
            <a:r>
              <a:rPr lang="en-US" sz="2400"/>
              <a:t>Non-linear score approximated with linear function</a:t>
            </a:r>
          </a:p>
          <a:p>
            <a:pPr marL="457200" lvl="0" indent="-381000" rtl="0">
              <a:spcBef>
                <a:spcPts val="0"/>
              </a:spcBef>
              <a:buSzPct val="100000"/>
            </a:pPr>
            <a:r>
              <a:rPr lang="en-US" sz="2400"/>
              <a:t>gradient </a:t>
            </a:r>
          </a:p>
          <a:p>
            <a:pPr marL="0" lvl="0" indent="0" rtl="0">
              <a:spcBef>
                <a:spcPts val="0"/>
              </a:spcBef>
              <a:buNone/>
            </a:pPr>
            <a:endParaRPr sz="2400"/>
          </a:p>
          <a:p>
            <a:pPr marL="0" lvl="0" indent="0" rtl="0">
              <a:spcBef>
                <a:spcPts val="0"/>
              </a:spcBef>
              <a:buNone/>
            </a:pPr>
            <a:endParaRPr sz="2400"/>
          </a:p>
          <a:p>
            <a:pPr marL="457200" lvl="0" indent="-381000" rtl="0">
              <a:spcBef>
                <a:spcPts val="0"/>
              </a:spcBef>
              <a:buSzPct val="100000"/>
            </a:pPr>
            <a:r>
              <a:rPr lang="en-US" sz="2400"/>
              <a:t>saliency score generally used = gradient</a:t>
            </a:r>
          </a:p>
          <a:p>
            <a:pPr marL="457200" lvl="0" indent="-381000" rtl="0">
              <a:spcBef>
                <a:spcPts val="0"/>
              </a:spcBef>
              <a:buSzPct val="100000"/>
            </a:pPr>
            <a:r>
              <a:rPr lang="en-US" sz="2400"/>
              <a:t>saliency score here = gradient • one-hot encoding input</a:t>
            </a:r>
          </a:p>
          <a:p>
            <a:pPr marL="457200" lvl="0" indent="-381000" rtl="0">
              <a:spcBef>
                <a:spcPts val="0"/>
              </a:spcBef>
              <a:buSzPct val="100000"/>
            </a:pPr>
            <a:r>
              <a:rPr lang="en-US" sz="2400"/>
              <a:t>The saliency map is a more mathematically sound approach than what is done in Deep Bind(In silico mutagenesis) which is a perturbative approach</a:t>
            </a:r>
          </a:p>
          <a:p>
            <a:pPr marL="0" lvl="0" indent="0" rtl="0">
              <a:spcBef>
                <a:spcPts val="0"/>
              </a:spcBef>
              <a:buNone/>
            </a:pPr>
            <a:endParaRPr sz="2400"/>
          </a:p>
          <a:p>
            <a:pPr marL="0" lvl="0" indent="0" rtl="0">
              <a:spcBef>
                <a:spcPts val="0"/>
              </a:spcBef>
              <a:buNone/>
            </a:pPr>
            <a:endParaRPr sz="2400"/>
          </a:p>
          <a:p>
            <a:pPr marL="0" lvl="0" indent="0" rtl="0">
              <a:spcBef>
                <a:spcPts val="0"/>
              </a:spcBef>
              <a:buNone/>
            </a:pPr>
            <a:endParaRPr sz="2400"/>
          </a:p>
        </p:txBody>
      </p:sp>
      <p:pic>
        <p:nvPicPr>
          <p:cNvPr id="366" name="Shape 366"/>
          <p:cNvPicPr preferRelativeResize="0"/>
          <p:nvPr/>
        </p:nvPicPr>
        <p:blipFill>
          <a:blip r:embed="rId3">
            <a:alphaModFix/>
          </a:blip>
          <a:stretch>
            <a:fillRect/>
          </a:stretch>
        </p:blipFill>
        <p:spPr>
          <a:xfrm>
            <a:off x="2509375" y="1334024"/>
            <a:ext cx="4125250" cy="1059649"/>
          </a:xfrm>
          <a:prstGeom prst="rect">
            <a:avLst/>
          </a:prstGeom>
          <a:noFill/>
          <a:ln>
            <a:noFill/>
          </a:ln>
        </p:spPr>
      </p:pic>
      <p:pic>
        <p:nvPicPr>
          <p:cNvPr id="367" name="Shape 367"/>
          <p:cNvPicPr preferRelativeResize="0"/>
          <p:nvPr/>
        </p:nvPicPr>
        <p:blipFill>
          <a:blip r:embed="rId4">
            <a:alphaModFix/>
          </a:blip>
          <a:stretch>
            <a:fillRect/>
          </a:stretch>
        </p:blipFill>
        <p:spPr>
          <a:xfrm>
            <a:off x="2509375" y="3043775"/>
            <a:ext cx="3917375" cy="941450"/>
          </a:xfrm>
          <a:prstGeom prst="rect">
            <a:avLst/>
          </a:prstGeom>
          <a:noFill/>
          <a:ln>
            <a:noFill/>
          </a:ln>
        </p:spPr>
      </p:pic>
    </p:spTree>
    <p:extLst>
      <p:ext uri="{BB962C8B-B14F-4D97-AF65-F5344CB8AC3E}">
        <p14:creationId xmlns:p14="http://schemas.microsoft.com/office/powerpoint/2010/main" val="1799475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3600"/>
              <a:t>Interpretations of model that can be drawn from saliency maps</a:t>
            </a:r>
          </a:p>
        </p:txBody>
      </p:sp>
      <p:grpSp>
        <p:nvGrpSpPr>
          <p:cNvPr id="377" name="Shape 377"/>
          <p:cNvGrpSpPr/>
          <p:nvPr/>
        </p:nvGrpSpPr>
        <p:grpSpPr>
          <a:xfrm>
            <a:off x="872480" y="1417695"/>
            <a:ext cx="7656474" cy="3867686"/>
            <a:chOff x="1798725" y="2176875"/>
            <a:chExt cx="7146900" cy="3897699"/>
          </a:xfrm>
        </p:grpSpPr>
        <p:pic>
          <p:nvPicPr>
            <p:cNvPr id="378" name="Shape 378"/>
            <p:cNvPicPr preferRelativeResize="0"/>
            <p:nvPr/>
          </p:nvPicPr>
          <p:blipFill rotWithShape="1">
            <a:blip r:embed="rId3">
              <a:alphaModFix/>
            </a:blip>
            <a:srcRect b="31726"/>
            <a:stretch/>
          </p:blipFill>
          <p:spPr>
            <a:xfrm>
              <a:off x="1798725" y="2176875"/>
              <a:ext cx="7146900" cy="2696424"/>
            </a:xfrm>
            <a:prstGeom prst="rect">
              <a:avLst/>
            </a:prstGeom>
            <a:noFill/>
            <a:ln>
              <a:noFill/>
            </a:ln>
          </p:spPr>
        </p:pic>
        <p:pic>
          <p:nvPicPr>
            <p:cNvPr id="379" name="Shape 379"/>
            <p:cNvPicPr preferRelativeResize="0"/>
            <p:nvPr/>
          </p:nvPicPr>
          <p:blipFill rotWithShape="1">
            <a:blip r:embed="rId4">
              <a:alphaModFix amt="41000"/>
            </a:blip>
            <a:srcRect t="67897"/>
            <a:stretch/>
          </p:blipFill>
          <p:spPr>
            <a:xfrm>
              <a:off x="1798725" y="4806700"/>
              <a:ext cx="7146900" cy="1267874"/>
            </a:xfrm>
            <a:prstGeom prst="rect">
              <a:avLst/>
            </a:prstGeom>
            <a:noFill/>
            <a:ln>
              <a:noFill/>
            </a:ln>
          </p:spPr>
        </p:pic>
        <p:pic>
          <p:nvPicPr>
            <p:cNvPr id="7" name="Shape 378"/>
            <p:cNvPicPr preferRelativeResize="0"/>
            <p:nvPr/>
          </p:nvPicPr>
          <p:blipFill rotWithShape="1">
            <a:blip r:embed="rId3">
              <a:alphaModFix/>
              <a:grayscl/>
            </a:blip>
            <a:srcRect t="16090" b="61511"/>
            <a:stretch/>
          </p:blipFill>
          <p:spPr>
            <a:xfrm>
              <a:off x="1798725" y="2813355"/>
              <a:ext cx="7146900" cy="884636"/>
            </a:xfrm>
            <a:prstGeom prst="rect">
              <a:avLst/>
            </a:prstGeom>
            <a:noFill/>
            <a:ln>
              <a:noFill/>
            </a:ln>
          </p:spPr>
        </p:pic>
      </p:grpSp>
      <p:sp>
        <p:nvSpPr>
          <p:cNvPr id="380" name="Shape 380"/>
          <p:cNvSpPr txBox="1"/>
          <p:nvPr/>
        </p:nvSpPr>
        <p:spPr>
          <a:xfrm>
            <a:off x="257825" y="5349750"/>
            <a:ext cx="8482200" cy="1508400"/>
          </a:xfrm>
          <a:prstGeom prst="rect">
            <a:avLst/>
          </a:prstGeom>
          <a:noFill/>
          <a:ln>
            <a:noFill/>
          </a:ln>
        </p:spPr>
        <p:txBody>
          <a:bodyPr lIns="91425" tIns="91425" rIns="91425" bIns="91425" anchor="t" anchorCtr="0">
            <a:noAutofit/>
          </a:bodyPr>
          <a:lstStyle/>
          <a:p>
            <a:pPr marL="914400" lvl="0" indent="0">
              <a:spcBef>
                <a:spcPts val="0"/>
              </a:spcBef>
              <a:buNone/>
            </a:pPr>
            <a:r>
              <a:rPr lang="en-US" sz="1800"/>
              <a:t>To automatically detect motifs, a 9 mer with the largest saliency score is selected</a:t>
            </a:r>
          </a:p>
        </p:txBody>
      </p:sp>
    </p:spTree>
    <p:extLst>
      <p:ext uri="{BB962C8B-B14F-4D97-AF65-F5344CB8AC3E}">
        <p14:creationId xmlns:p14="http://schemas.microsoft.com/office/powerpoint/2010/main" val="2076348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3600"/>
              <a:t>Discussion of Saliency maps</a:t>
            </a:r>
          </a:p>
        </p:txBody>
      </p:sp>
      <p:sp>
        <p:nvSpPr>
          <p:cNvPr id="382" name="Shape 382"/>
          <p:cNvSpPr txBox="1">
            <a:spLocks noGrp="1"/>
          </p:cNvSpPr>
          <p:nvPr>
            <p:ph type="body" idx="1"/>
          </p:nvPr>
        </p:nvSpPr>
        <p:spPr>
          <a:xfrm>
            <a:off x="457200" y="1600200"/>
            <a:ext cx="8229600" cy="4987200"/>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rtl="0">
              <a:spcBef>
                <a:spcPts val="0"/>
              </a:spcBef>
              <a:buNone/>
            </a:pPr>
            <a:endParaRPr sz="2400" dirty="0"/>
          </a:p>
          <a:p>
            <a:pPr marL="0" lvl="0" indent="0" rtl="0">
              <a:spcBef>
                <a:spcPts val="0"/>
              </a:spcBef>
              <a:buNone/>
            </a:pPr>
            <a:endParaRPr lang="en-US" sz="2400" dirty="0" smtClean="0"/>
          </a:p>
          <a:p>
            <a:pPr marL="0" lvl="0" indent="0" rtl="0">
              <a:spcBef>
                <a:spcPts val="0"/>
              </a:spcBef>
              <a:buNone/>
            </a:pPr>
            <a:endParaRPr sz="2400" dirty="0"/>
          </a:p>
          <a:p>
            <a:pPr marL="0" lvl="0" indent="0" rtl="0">
              <a:spcBef>
                <a:spcPts val="0"/>
              </a:spcBef>
              <a:buNone/>
            </a:pPr>
            <a:endParaRPr sz="2400" dirty="0"/>
          </a:p>
          <a:p>
            <a:pPr marL="457200" lvl="0" indent="-381000" rtl="0">
              <a:spcBef>
                <a:spcPts val="0"/>
              </a:spcBef>
              <a:buSzPct val="100000"/>
            </a:pPr>
            <a:r>
              <a:rPr lang="en-US" sz="2400" dirty="0"/>
              <a:t>Gradient*input</a:t>
            </a:r>
          </a:p>
          <a:p>
            <a:pPr marL="457200" lvl="0" indent="-381000" rtl="0">
              <a:spcBef>
                <a:spcPts val="0"/>
              </a:spcBef>
              <a:buSzPct val="100000"/>
            </a:pPr>
            <a:r>
              <a:rPr lang="en-US" sz="2400" dirty="0"/>
              <a:t>The absolute value of the derivative is added up within a window of 9 to compute a saliency score. </a:t>
            </a:r>
          </a:p>
          <a:p>
            <a:pPr marL="457200" lvl="0" indent="-381000" rtl="0">
              <a:spcBef>
                <a:spcPts val="0"/>
              </a:spcBef>
              <a:buSzPct val="100000"/>
            </a:pPr>
            <a:r>
              <a:rPr lang="en-US" sz="2400" dirty="0"/>
              <a:t>This method might not be great in picking up two different </a:t>
            </a:r>
            <a:r>
              <a:rPr lang="en-US" sz="2400" dirty="0" smtClean="0"/>
              <a:t>motifs</a:t>
            </a:r>
            <a:endParaRPr lang="en-US" sz="2400" dirty="0"/>
          </a:p>
        </p:txBody>
      </p:sp>
      <p:pic>
        <p:nvPicPr>
          <p:cNvPr id="383" name="Shape 383"/>
          <p:cNvPicPr preferRelativeResize="0"/>
          <p:nvPr/>
        </p:nvPicPr>
        <p:blipFill>
          <a:blip r:embed="rId3">
            <a:alphaModFix/>
          </a:blip>
          <a:stretch>
            <a:fillRect/>
          </a:stretch>
        </p:blipFill>
        <p:spPr>
          <a:xfrm>
            <a:off x="2461249" y="1045266"/>
            <a:ext cx="4125250" cy="1059649"/>
          </a:xfrm>
          <a:prstGeom prst="rect">
            <a:avLst/>
          </a:prstGeom>
          <a:noFill/>
          <a:ln>
            <a:noFill/>
          </a:ln>
        </p:spPr>
      </p:pic>
      <p:pic>
        <p:nvPicPr>
          <p:cNvPr id="384" name="Shape 384"/>
          <p:cNvPicPr preferRelativeResize="0"/>
          <p:nvPr/>
        </p:nvPicPr>
        <p:blipFill>
          <a:blip r:embed="rId4">
            <a:alphaModFix/>
          </a:blip>
          <a:stretch>
            <a:fillRect/>
          </a:stretch>
        </p:blipFill>
        <p:spPr>
          <a:xfrm>
            <a:off x="2461249" y="2230896"/>
            <a:ext cx="3917375" cy="941450"/>
          </a:xfrm>
          <a:prstGeom prst="rect">
            <a:avLst/>
          </a:prstGeom>
          <a:noFill/>
          <a:ln>
            <a:noFill/>
          </a:ln>
        </p:spPr>
      </p:pic>
    </p:spTree>
    <p:extLst>
      <p:ext uri="{BB962C8B-B14F-4D97-AF65-F5344CB8AC3E}">
        <p14:creationId xmlns:p14="http://schemas.microsoft.com/office/powerpoint/2010/main" val="17713428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3600"/>
              <a:t>Saturation problem of gradient based visualization method</a:t>
            </a:r>
          </a:p>
        </p:txBody>
      </p:sp>
      <p:pic>
        <p:nvPicPr>
          <p:cNvPr id="390" name="Shape 390"/>
          <p:cNvPicPr preferRelativeResize="0"/>
          <p:nvPr/>
        </p:nvPicPr>
        <p:blipFill>
          <a:blip r:embed="rId3">
            <a:alphaModFix/>
          </a:blip>
          <a:stretch>
            <a:fillRect/>
          </a:stretch>
        </p:blipFill>
        <p:spPr>
          <a:xfrm>
            <a:off x="409074" y="1568400"/>
            <a:ext cx="8512350" cy="2376250"/>
          </a:xfrm>
          <a:prstGeom prst="rect">
            <a:avLst/>
          </a:prstGeom>
          <a:noFill/>
          <a:ln>
            <a:noFill/>
          </a:ln>
        </p:spPr>
      </p:pic>
      <p:sp>
        <p:nvSpPr>
          <p:cNvPr id="2" name="TextBox 1"/>
          <p:cNvSpPr txBox="1"/>
          <p:nvPr/>
        </p:nvSpPr>
        <p:spPr>
          <a:xfrm>
            <a:off x="457200" y="4379495"/>
            <a:ext cx="8229600" cy="1554272"/>
          </a:xfrm>
          <a:prstGeom prst="rect">
            <a:avLst/>
          </a:prstGeom>
          <a:noFill/>
        </p:spPr>
        <p:txBody>
          <a:bodyPr wrap="square" rtlCol="0">
            <a:spAutoFit/>
          </a:bodyPr>
          <a:lstStyle/>
          <a:p>
            <a:pPr marL="457200" lvl="0" indent="-381000">
              <a:buSzPct val="100000"/>
            </a:pPr>
            <a:r>
              <a:rPr lang="en-US" dirty="0"/>
              <a:t>Gradient based method can run into saturation </a:t>
            </a:r>
            <a:r>
              <a:rPr lang="en-US" dirty="0" smtClean="0"/>
              <a:t>problems</a:t>
            </a:r>
          </a:p>
          <a:p>
            <a:pPr marL="457200" lvl="0" indent="-381000">
              <a:buSzPct val="100000"/>
            </a:pPr>
            <a:r>
              <a:rPr lang="en-US" dirty="0" smtClean="0"/>
              <a:t>Get around this suggested by Deep Lift</a:t>
            </a:r>
          </a:p>
          <a:p>
            <a:pPr marL="457200" lvl="0" indent="-381000">
              <a:buSzPct val="100000"/>
            </a:pPr>
            <a:endParaRPr lang="en-US" dirty="0"/>
          </a:p>
          <a:p>
            <a:pPr lvl="0">
              <a:spcBef>
                <a:spcPts val="560"/>
              </a:spcBef>
            </a:pPr>
            <a:endParaRPr lang="en-US" dirty="0"/>
          </a:p>
          <a:p>
            <a:endParaRPr lang="en-US" dirty="0"/>
          </a:p>
        </p:txBody>
      </p:sp>
    </p:spTree>
    <p:extLst>
      <p:ext uri="{BB962C8B-B14F-4D97-AF65-F5344CB8AC3E}">
        <p14:creationId xmlns:p14="http://schemas.microsoft.com/office/powerpoint/2010/main" val="15343520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64167" y="481782"/>
            <a:ext cx="9005455"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200" dirty="0">
                <a:solidFill>
                  <a:schemeClr val="dk1"/>
                </a:solidFill>
                <a:latin typeface="Calibri"/>
                <a:ea typeface="Calibri"/>
                <a:cs typeface="Calibri"/>
                <a:sym typeface="Calibri"/>
              </a:rPr>
              <a:t/>
            </a:r>
            <a:br>
              <a:rPr lang="en-US" sz="3200" dirty="0">
                <a:solidFill>
                  <a:schemeClr val="dk1"/>
                </a:solidFill>
                <a:latin typeface="Calibri"/>
                <a:ea typeface="Calibri"/>
                <a:cs typeface="Calibri"/>
                <a:sym typeface="Calibri"/>
              </a:rPr>
            </a:br>
            <a:r>
              <a:rPr lang="en-US" sz="3600" dirty="0" smtClean="0">
                <a:solidFill>
                  <a:schemeClr val="dk1"/>
                </a:solidFill>
                <a:latin typeface="Calibri"/>
                <a:ea typeface="Calibri"/>
                <a:cs typeface="Calibri"/>
                <a:sym typeface="Calibri"/>
              </a:rPr>
              <a:t>How Informative are Saliency maps for </a:t>
            </a:r>
            <a:r>
              <a:rPr lang="en-US" sz="3600" b="0" i="0" u="none" strike="noStrike" cap="none" dirty="0" smtClean="0">
                <a:solidFill>
                  <a:schemeClr val="dk1"/>
                </a:solidFill>
                <a:latin typeface="Calibri"/>
                <a:ea typeface="Calibri"/>
                <a:cs typeface="Calibri"/>
                <a:sym typeface="Calibri"/>
              </a:rPr>
              <a:t>RNN Models? </a:t>
            </a:r>
            <a:r>
              <a:rPr lang="en-US" sz="3600" b="0" i="0" u="none" strike="noStrike" cap="none" dirty="0">
                <a:solidFill>
                  <a:schemeClr val="dk1"/>
                </a:solidFill>
                <a:latin typeface="Calibri"/>
                <a:ea typeface="Calibri"/>
                <a:cs typeface="Calibri"/>
                <a:sym typeface="Calibri"/>
              </a:rPr>
              <a:t/>
            </a:r>
            <a:br>
              <a:rPr lang="en-US" sz="3600" b="0" i="0" u="none" strike="noStrike" cap="none" dirty="0">
                <a:solidFill>
                  <a:schemeClr val="dk1"/>
                </a:solidFill>
                <a:latin typeface="Calibri"/>
                <a:ea typeface="Calibri"/>
                <a:cs typeface="Calibri"/>
                <a:sym typeface="Calibri"/>
              </a:rPr>
            </a:br>
            <a:endParaRPr lang="en-US" sz="3600" b="0" i="0" u="none" strike="noStrike" cap="none" dirty="0">
              <a:solidFill>
                <a:schemeClr val="dk1"/>
              </a:solidFill>
              <a:latin typeface="Calibri"/>
              <a:ea typeface="Calibri"/>
              <a:cs typeface="Calibri"/>
              <a:sym typeface="Calibri"/>
            </a:endParaRPr>
          </a:p>
        </p:txBody>
      </p:sp>
      <p:grpSp>
        <p:nvGrpSpPr>
          <p:cNvPr id="15" name="Shape 377"/>
          <p:cNvGrpSpPr/>
          <p:nvPr/>
        </p:nvGrpSpPr>
        <p:grpSpPr>
          <a:xfrm>
            <a:off x="792271" y="3447678"/>
            <a:ext cx="7656474" cy="2675661"/>
            <a:chOff x="1798725" y="2176875"/>
            <a:chExt cx="7146900" cy="2696424"/>
          </a:xfrm>
        </p:grpSpPr>
        <p:pic>
          <p:nvPicPr>
            <p:cNvPr id="16" name="Shape 378"/>
            <p:cNvPicPr preferRelativeResize="0"/>
            <p:nvPr/>
          </p:nvPicPr>
          <p:blipFill rotWithShape="1">
            <a:blip r:embed="rId3">
              <a:alphaModFix/>
            </a:blip>
            <a:srcRect b="31726"/>
            <a:stretch/>
          </p:blipFill>
          <p:spPr>
            <a:xfrm>
              <a:off x="1798725" y="2176875"/>
              <a:ext cx="7146900" cy="2696424"/>
            </a:xfrm>
            <a:prstGeom prst="rect">
              <a:avLst/>
            </a:prstGeom>
            <a:noFill/>
            <a:ln>
              <a:noFill/>
            </a:ln>
          </p:spPr>
        </p:pic>
        <p:pic>
          <p:nvPicPr>
            <p:cNvPr id="18" name="Shape 378"/>
            <p:cNvPicPr preferRelativeResize="0"/>
            <p:nvPr/>
          </p:nvPicPr>
          <p:blipFill rotWithShape="1">
            <a:blip r:embed="rId3">
              <a:alphaModFix/>
              <a:grayscl/>
            </a:blip>
            <a:srcRect t="16090" b="61511"/>
            <a:stretch/>
          </p:blipFill>
          <p:spPr>
            <a:xfrm>
              <a:off x="1798725" y="2813355"/>
              <a:ext cx="7146900" cy="884636"/>
            </a:xfrm>
            <a:prstGeom prst="rect">
              <a:avLst/>
            </a:prstGeom>
            <a:noFill/>
            <a:ln>
              <a:noFill/>
            </a:ln>
          </p:spPr>
        </p:pic>
      </p:grpSp>
      <p:sp>
        <p:nvSpPr>
          <p:cNvPr id="19" name="Rectangle 18"/>
          <p:cNvSpPr/>
          <p:nvPr/>
        </p:nvSpPr>
        <p:spPr>
          <a:xfrm>
            <a:off x="792271" y="5571572"/>
            <a:ext cx="7656474" cy="25171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92271" y="1558537"/>
            <a:ext cx="8646314" cy="2369880"/>
          </a:xfrm>
          <a:prstGeom prst="rect">
            <a:avLst/>
          </a:prstGeom>
        </p:spPr>
        <p:txBody>
          <a:bodyPr wrap="square">
            <a:spAutoFit/>
          </a:bodyPr>
          <a:lstStyle/>
          <a:p>
            <a:pPr lvl="0">
              <a:spcBef>
                <a:spcPts val="0"/>
              </a:spcBef>
              <a:buNone/>
            </a:pPr>
            <a:r>
              <a:rPr lang="en-US" sz="2800" dirty="0"/>
              <a:t>RNNs are </a:t>
            </a:r>
            <a:endParaRPr lang="en-US" sz="2800" dirty="0" smtClean="0"/>
          </a:p>
          <a:p>
            <a:pPr marL="457200" lvl="0" indent="-457200">
              <a:spcBef>
                <a:spcPts val="0"/>
              </a:spcBef>
              <a:buFont typeface="Arial" charset="0"/>
              <a:buChar char="•"/>
            </a:pPr>
            <a:r>
              <a:rPr lang="en-US" sz="2800" dirty="0" smtClean="0"/>
              <a:t>Intrinsically </a:t>
            </a:r>
            <a:r>
              <a:rPr lang="en-US" sz="2800" dirty="0"/>
              <a:t>recurrent</a:t>
            </a:r>
          </a:p>
          <a:p>
            <a:pPr marL="457200" indent="-457200">
              <a:buFont typeface="Arial" charset="0"/>
              <a:buChar char="•"/>
            </a:pPr>
            <a:r>
              <a:rPr lang="en-US" sz="2800" dirty="0"/>
              <a:t>Highly non-linear class score </a:t>
            </a:r>
            <a:r>
              <a:rPr lang="en-US" sz="2800" dirty="0" smtClean="0"/>
              <a:t>functions </a:t>
            </a:r>
          </a:p>
          <a:p>
            <a:pPr marL="457200" indent="-457200">
              <a:buFont typeface="Arial" charset="0"/>
              <a:buChar char="•"/>
            </a:pPr>
            <a:r>
              <a:rPr lang="en-US" sz="2800" dirty="0" smtClean="0"/>
              <a:t>Saliency </a:t>
            </a:r>
            <a:r>
              <a:rPr lang="en-US" sz="2800" dirty="0"/>
              <a:t>Maps : Local gradient </a:t>
            </a:r>
            <a:r>
              <a:rPr lang="en-US" sz="2800" dirty="0" smtClean="0"/>
              <a:t>based method</a:t>
            </a:r>
            <a:endParaRPr lang="en-US" sz="2800" dirty="0"/>
          </a:p>
          <a:p>
            <a:r>
              <a:rPr lang="en-US" dirty="0">
                <a:solidFill>
                  <a:schemeClr val="dk1"/>
                </a:solidFill>
                <a:ea typeface="Calibri"/>
                <a:cs typeface="Calibri"/>
                <a:sym typeface="Calibri"/>
              </a:rPr>
              <a:t/>
            </a:r>
            <a:br>
              <a:rPr lang="en-US" dirty="0">
                <a:solidFill>
                  <a:schemeClr val="dk1"/>
                </a:solidFill>
                <a:ea typeface="Calibri"/>
                <a:cs typeface="Calibri"/>
                <a:sym typeface="Calibri"/>
              </a:rPr>
            </a:br>
            <a:endParaRPr lang="en-US" dirty="0"/>
          </a:p>
        </p:txBody>
      </p:sp>
    </p:spTree>
    <p:extLst>
      <p:ext uri="{BB962C8B-B14F-4D97-AF65-F5344CB8AC3E}">
        <p14:creationId xmlns:p14="http://schemas.microsoft.com/office/powerpoint/2010/main" val="13754614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138544" y="350504"/>
            <a:ext cx="9005455"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959" b="0" i="0" u="none" strike="noStrike" cap="none" dirty="0">
                <a:solidFill>
                  <a:schemeClr val="dk1"/>
                </a:solidFill>
                <a:latin typeface="Calibri"/>
                <a:ea typeface="Calibri"/>
                <a:cs typeface="Calibri"/>
                <a:sym typeface="Calibri"/>
              </a:rPr>
              <a:t>Saliency </a:t>
            </a:r>
            <a:r>
              <a:rPr lang="en-US" sz="3959" b="0" i="0" u="none" strike="noStrike" cap="none" dirty="0" err="1">
                <a:solidFill>
                  <a:schemeClr val="dk1"/>
                </a:solidFill>
                <a:latin typeface="Calibri"/>
                <a:ea typeface="Calibri"/>
                <a:cs typeface="Calibri"/>
                <a:sym typeface="Calibri"/>
              </a:rPr>
              <a:t>Heatmap</a:t>
            </a:r>
            <a:r>
              <a:rPr lang="en-US" sz="3959" b="0" i="0" u="none" strike="noStrike" cap="none" dirty="0">
                <a:solidFill>
                  <a:schemeClr val="dk1"/>
                </a:solidFill>
                <a:latin typeface="Calibri"/>
                <a:ea typeface="Calibri"/>
                <a:cs typeface="Calibri"/>
                <a:sym typeface="Calibri"/>
              </a:rPr>
              <a:t> of RNN Models in NLP</a:t>
            </a:r>
            <a:br>
              <a:rPr lang="en-US" sz="3959" b="0" i="0" u="none" strike="noStrike" cap="none" dirty="0">
                <a:solidFill>
                  <a:schemeClr val="dk1"/>
                </a:solidFill>
                <a:latin typeface="Calibri"/>
                <a:ea typeface="Calibri"/>
                <a:cs typeface="Calibri"/>
                <a:sym typeface="Calibri"/>
              </a:rPr>
            </a:br>
            <a:r>
              <a:rPr lang="en-US" sz="2430" b="0" i="0" u="none" strike="noStrike" cap="none" dirty="0">
                <a:solidFill>
                  <a:schemeClr val="dk1"/>
                </a:solidFill>
                <a:latin typeface="Calibri"/>
                <a:ea typeface="Calibri"/>
                <a:cs typeface="Calibri"/>
                <a:sym typeface="Calibri"/>
              </a:rPr>
              <a:t>Visualizing and Understanding Neural Models in NLP (Li et al. 2016)</a:t>
            </a:r>
            <a:br>
              <a:rPr lang="en-US" sz="2430" b="0" i="0" u="none" strike="noStrike" cap="none" dirty="0">
                <a:solidFill>
                  <a:schemeClr val="dk1"/>
                </a:solidFill>
                <a:latin typeface="Calibri"/>
                <a:ea typeface="Calibri"/>
                <a:cs typeface="Calibri"/>
                <a:sym typeface="Calibri"/>
              </a:rPr>
            </a:br>
            <a:endParaRPr lang="en-US" sz="2430" b="0" i="0" u="none" strike="noStrike" cap="none" dirty="0">
              <a:solidFill>
                <a:schemeClr val="dk1"/>
              </a:solidFill>
              <a:latin typeface="Calibri"/>
              <a:ea typeface="Calibri"/>
              <a:cs typeface="Calibri"/>
              <a:sym typeface="Calibri"/>
            </a:endParaRPr>
          </a:p>
        </p:txBody>
      </p:sp>
      <p:pic>
        <p:nvPicPr>
          <p:cNvPr id="328" name="Shape 328"/>
          <p:cNvPicPr preferRelativeResize="0"/>
          <p:nvPr/>
        </p:nvPicPr>
        <p:blipFill rotWithShape="1">
          <a:blip r:embed="rId3">
            <a:alphaModFix/>
          </a:blip>
          <a:srcRect b="20961"/>
          <a:stretch/>
        </p:blipFill>
        <p:spPr>
          <a:xfrm>
            <a:off x="16042" y="2988630"/>
            <a:ext cx="9144000" cy="2305265"/>
          </a:xfrm>
          <a:prstGeom prst="rect">
            <a:avLst/>
          </a:prstGeom>
          <a:noFill/>
          <a:ln>
            <a:noFill/>
          </a:ln>
        </p:spPr>
      </p:pic>
      <p:sp>
        <p:nvSpPr>
          <p:cNvPr id="6" name="Shape 336"/>
          <p:cNvSpPr/>
          <p:nvPr/>
        </p:nvSpPr>
        <p:spPr>
          <a:xfrm>
            <a:off x="325580" y="2182881"/>
            <a:ext cx="7550726"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dirty="0" smtClean="0">
                <a:solidFill>
                  <a:schemeClr val="dk1"/>
                </a:solidFill>
                <a:latin typeface="Calibri"/>
                <a:ea typeface="Calibri"/>
                <a:cs typeface="Calibri"/>
                <a:sym typeface="Calibri"/>
              </a:rPr>
              <a:t>Example: I hate the movie</a:t>
            </a:r>
          </a:p>
        </p:txBody>
      </p:sp>
      <p:sp>
        <p:nvSpPr>
          <p:cNvPr id="7" name="Rectangle 6"/>
          <p:cNvSpPr/>
          <p:nvPr/>
        </p:nvSpPr>
        <p:spPr>
          <a:xfrm>
            <a:off x="325580" y="2588909"/>
            <a:ext cx="2145011" cy="369332"/>
          </a:xfrm>
          <a:prstGeom prst="rect">
            <a:avLst/>
          </a:prstGeom>
        </p:spPr>
        <p:txBody>
          <a:bodyPr wrap="none">
            <a:spAutoFit/>
          </a:bodyPr>
          <a:lstStyle/>
          <a:p>
            <a:pPr lvl="0">
              <a:buSzPct val="25000"/>
            </a:pPr>
            <a:r>
              <a:rPr lang="en-US">
                <a:solidFill>
                  <a:schemeClr val="dk1"/>
                </a:solidFill>
                <a:ea typeface="Calibri"/>
                <a:cs typeface="Calibri"/>
                <a:sym typeface="Calibri"/>
              </a:rPr>
              <a:t>True Label : Negative</a:t>
            </a:r>
            <a:endParaRPr lang="en-US" dirty="0">
              <a:solidFill>
                <a:schemeClr val="dk1"/>
              </a:solidFill>
              <a:ea typeface="Calibri"/>
              <a:cs typeface="Calibri"/>
              <a:sym typeface="Calibri"/>
            </a:endParaRPr>
          </a:p>
        </p:txBody>
      </p:sp>
      <p:sp>
        <p:nvSpPr>
          <p:cNvPr id="8" name="Shape 329"/>
          <p:cNvSpPr/>
          <p:nvPr/>
        </p:nvSpPr>
        <p:spPr>
          <a:xfrm>
            <a:off x="325580" y="1734646"/>
            <a:ext cx="7550726"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dirty="0">
                <a:solidFill>
                  <a:schemeClr val="dk1"/>
                </a:solidFill>
                <a:latin typeface="Calibri"/>
                <a:ea typeface="Calibri"/>
                <a:cs typeface="Calibri"/>
                <a:sym typeface="Calibri"/>
              </a:rPr>
              <a:t>Task : Classifying sentences as </a:t>
            </a:r>
            <a:r>
              <a:rPr lang="en-US" sz="2000" b="0" i="0" u="none" strike="noStrike" cap="none" dirty="0" smtClean="0">
                <a:solidFill>
                  <a:schemeClr val="dk1"/>
                </a:solidFill>
                <a:latin typeface="Calibri"/>
                <a:ea typeface="Calibri"/>
                <a:cs typeface="Calibri"/>
                <a:sym typeface="Calibri"/>
              </a:rPr>
              <a:t>positive </a:t>
            </a:r>
            <a:r>
              <a:rPr lang="en-US" sz="2000" b="0" i="0" u="none" strike="noStrike" cap="none" dirty="0">
                <a:solidFill>
                  <a:schemeClr val="dk1"/>
                </a:solidFill>
                <a:latin typeface="Calibri"/>
                <a:ea typeface="Calibri"/>
                <a:cs typeface="Calibri"/>
                <a:sym typeface="Calibri"/>
              </a:rPr>
              <a:t>or </a:t>
            </a:r>
            <a:r>
              <a:rPr lang="en-US" sz="2000" b="0" i="0" u="none" strike="noStrike" cap="none" smtClean="0">
                <a:solidFill>
                  <a:schemeClr val="dk1"/>
                </a:solidFill>
                <a:latin typeface="Calibri"/>
                <a:ea typeface="Calibri"/>
                <a:cs typeface="Calibri"/>
                <a:sym typeface="Calibri"/>
              </a:rPr>
              <a:t>negative reviews </a:t>
            </a:r>
            <a:endParaRPr lang="en-US" sz="2000" b="0" i="0" u="none" strike="noStrike" cap="none" dirty="0">
              <a:solidFill>
                <a:schemeClr val="dk1"/>
              </a:solidFill>
              <a:latin typeface="Calibri"/>
              <a:ea typeface="Calibri"/>
              <a:cs typeface="Calibri"/>
              <a:sym typeface="Calibri"/>
            </a:endParaRPr>
          </a:p>
        </p:txBody>
      </p:sp>
      <p:sp>
        <p:nvSpPr>
          <p:cNvPr id="9" name="Rectangle 8"/>
          <p:cNvSpPr/>
          <p:nvPr/>
        </p:nvSpPr>
        <p:spPr>
          <a:xfrm>
            <a:off x="385011" y="5937342"/>
            <a:ext cx="2919663" cy="369332"/>
          </a:xfrm>
          <a:prstGeom prst="rect">
            <a:avLst/>
          </a:prstGeom>
        </p:spPr>
        <p:txBody>
          <a:bodyPr wrap="square">
            <a:spAutoFit/>
          </a:bodyPr>
          <a:lstStyle/>
          <a:p>
            <a:pPr lvl="0">
              <a:buSzPct val="25000"/>
            </a:pPr>
            <a:r>
              <a:rPr lang="en-US" smtClean="0">
                <a:solidFill>
                  <a:schemeClr val="dk1"/>
                </a:solidFill>
                <a:ea typeface="Calibri"/>
                <a:cs typeface="Calibri"/>
                <a:sym typeface="Calibri"/>
              </a:rPr>
              <a:t>Predicted </a:t>
            </a:r>
            <a:r>
              <a:rPr lang="en-US">
                <a:solidFill>
                  <a:schemeClr val="dk1"/>
                </a:solidFill>
                <a:ea typeface="Calibri"/>
                <a:cs typeface="Calibri"/>
                <a:sym typeface="Calibri"/>
              </a:rPr>
              <a:t>Label : Negative</a:t>
            </a:r>
            <a:endParaRPr lang="en-US" dirty="0">
              <a:solidFill>
                <a:schemeClr val="dk1"/>
              </a:solidFill>
              <a:ea typeface="Calibri"/>
              <a:cs typeface="Calibri"/>
              <a:sym typeface="Calibri"/>
            </a:endParaRPr>
          </a:p>
        </p:txBody>
      </p:sp>
      <p:sp>
        <p:nvSpPr>
          <p:cNvPr id="10" name="Rectangle 9"/>
          <p:cNvSpPr/>
          <p:nvPr/>
        </p:nvSpPr>
        <p:spPr>
          <a:xfrm>
            <a:off x="3304674" y="5926796"/>
            <a:ext cx="2919663" cy="369332"/>
          </a:xfrm>
          <a:prstGeom prst="rect">
            <a:avLst/>
          </a:prstGeom>
        </p:spPr>
        <p:txBody>
          <a:bodyPr wrap="square">
            <a:spAutoFit/>
          </a:bodyPr>
          <a:lstStyle/>
          <a:p>
            <a:pPr lvl="0">
              <a:buSzPct val="25000"/>
            </a:pPr>
            <a:r>
              <a:rPr lang="en-US" smtClean="0">
                <a:solidFill>
                  <a:schemeClr val="dk1"/>
                </a:solidFill>
                <a:ea typeface="Calibri"/>
                <a:cs typeface="Calibri"/>
                <a:sym typeface="Calibri"/>
              </a:rPr>
              <a:t>Predicted </a:t>
            </a:r>
            <a:r>
              <a:rPr lang="en-US">
                <a:solidFill>
                  <a:schemeClr val="dk1"/>
                </a:solidFill>
                <a:ea typeface="Calibri"/>
                <a:cs typeface="Calibri"/>
                <a:sym typeface="Calibri"/>
              </a:rPr>
              <a:t>Label : Negative</a:t>
            </a:r>
            <a:endParaRPr lang="en-US" dirty="0">
              <a:solidFill>
                <a:schemeClr val="dk1"/>
              </a:solidFill>
              <a:ea typeface="Calibri"/>
              <a:cs typeface="Calibri"/>
              <a:sym typeface="Calibri"/>
            </a:endParaRPr>
          </a:p>
        </p:txBody>
      </p:sp>
      <p:sp>
        <p:nvSpPr>
          <p:cNvPr id="11" name="Rectangle 10"/>
          <p:cNvSpPr/>
          <p:nvPr/>
        </p:nvSpPr>
        <p:spPr>
          <a:xfrm>
            <a:off x="6224337" y="5963104"/>
            <a:ext cx="2919663" cy="369332"/>
          </a:xfrm>
          <a:prstGeom prst="rect">
            <a:avLst/>
          </a:prstGeom>
        </p:spPr>
        <p:txBody>
          <a:bodyPr wrap="square">
            <a:spAutoFit/>
          </a:bodyPr>
          <a:lstStyle/>
          <a:p>
            <a:pPr lvl="0">
              <a:buSzPct val="25000"/>
            </a:pPr>
            <a:r>
              <a:rPr lang="en-US" smtClean="0">
                <a:solidFill>
                  <a:schemeClr val="dk1"/>
                </a:solidFill>
                <a:ea typeface="Calibri"/>
                <a:cs typeface="Calibri"/>
                <a:sym typeface="Calibri"/>
              </a:rPr>
              <a:t>Predicted </a:t>
            </a:r>
            <a:r>
              <a:rPr lang="en-US">
                <a:solidFill>
                  <a:schemeClr val="dk1"/>
                </a:solidFill>
                <a:ea typeface="Calibri"/>
                <a:cs typeface="Calibri"/>
                <a:sym typeface="Calibri"/>
              </a:rPr>
              <a:t>Label : Negative</a:t>
            </a:r>
            <a:endParaRPr lang="en-US" dirty="0">
              <a:solidFill>
                <a:schemeClr val="dk1"/>
              </a:solidFill>
              <a:ea typeface="Calibri"/>
              <a:cs typeface="Calibri"/>
              <a:sym typeface="Calibri"/>
            </a:endParaRPr>
          </a:p>
        </p:txBody>
      </p:sp>
      <p:sp>
        <p:nvSpPr>
          <p:cNvPr id="2" name="Frame 1"/>
          <p:cNvSpPr/>
          <p:nvPr/>
        </p:nvSpPr>
        <p:spPr>
          <a:xfrm>
            <a:off x="138544" y="3465095"/>
            <a:ext cx="2652782" cy="497305"/>
          </a:xfrm>
          <a:prstGeom prst="fram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3128210" y="3465094"/>
            <a:ext cx="2558715" cy="497305"/>
          </a:xfrm>
          <a:prstGeom prst="fram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p:cNvSpPr/>
          <p:nvPr/>
        </p:nvSpPr>
        <p:spPr>
          <a:xfrm>
            <a:off x="5903494" y="3465094"/>
            <a:ext cx="2558715" cy="497305"/>
          </a:xfrm>
          <a:prstGeom prst="frame">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p:cNvCxnSpPr/>
          <p:nvPr/>
        </p:nvCxnSpPr>
        <p:spPr>
          <a:xfrm>
            <a:off x="705853" y="5293895"/>
            <a:ext cx="20116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49285" y="5324284"/>
            <a:ext cx="4042611" cy="307777"/>
          </a:xfrm>
          <a:prstGeom prst="rect">
            <a:avLst/>
          </a:prstGeom>
          <a:noFill/>
        </p:spPr>
        <p:txBody>
          <a:bodyPr wrap="square" rtlCol="0">
            <a:spAutoFit/>
          </a:bodyPr>
          <a:lstStyle/>
          <a:p>
            <a:r>
              <a:rPr lang="en-US" sz="1400" dirty="0" smtClean="0"/>
              <a:t>Word representation vector (dim:60)</a:t>
            </a:r>
            <a:endParaRPr lang="en-US" sz="1400" dirty="0"/>
          </a:p>
        </p:txBody>
      </p:sp>
    </p:spTree>
    <p:extLst>
      <p:ext uri="{BB962C8B-B14F-4D97-AF65-F5344CB8AC3E}">
        <p14:creationId xmlns:p14="http://schemas.microsoft.com/office/powerpoint/2010/main" val="4410279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b="14559"/>
          <a:stretch/>
        </p:blipFill>
        <p:spPr>
          <a:xfrm>
            <a:off x="-1" y="3012286"/>
            <a:ext cx="9144000" cy="3257345"/>
          </a:xfrm>
          <a:prstGeom prst="rect">
            <a:avLst/>
          </a:prstGeom>
          <a:noFill/>
          <a:ln>
            <a:noFill/>
          </a:ln>
        </p:spPr>
      </p:pic>
      <p:sp>
        <p:nvSpPr>
          <p:cNvPr id="335" name="Shape 335"/>
          <p:cNvSpPr txBox="1">
            <a:spLocks noGrp="1"/>
          </p:cNvSpPr>
          <p:nvPr>
            <p:ph type="title"/>
          </p:nvPr>
        </p:nvSpPr>
        <p:spPr>
          <a:xfrm>
            <a:off x="138544" y="350504"/>
            <a:ext cx="9005455"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959" b="0" i="0" u="none" strike="noStrike" cap="none">
                <a:solidFill>
                  <a:schemeClr val="dk1"/>
                </a:solidFill>
                <a:latin typeface="Calibri"/>
                <a:ea typeface="Calibri"/>
                <a:cs typeface="Calibri"/>
                <a:sym typeface="Calibri"/>
              </a:rPr>
              <a:t>Saliency Heatmap of RNN Models in NLP</a:t>
            </a:r>
            <a:br>
              <a:rPr lang="en-US" sz="3959" b="0" i="0" u="none" strike="noStrike" cap="none">
                <a:solidFill>
                  <a:schemeClr val="dk1"/>
                </a:solidFill>
                <a:latin typeface="Calibri"/>
                <a:ea typeface="Calibri"/>
                <a:cs typeface="Calibri"/>
                <a:sym typeface="Calibri"/>
              </a:rPr>
            </a:br>
            <a:r>
              <a:rPr lang="en-US" sz="2430" b="0" i="0" u="none" strike="noStrike" cap="none">
                <a:solidFill>
                  <a:schemeClr val="dk1"/>
                </a:solidFill>
                <a:latin typeface="Calibri"/>
                <a:ea typeface="Calibri"/>
                <a:cs typeface="Calibri"/>
                <a:sym typeface="Calibri"/>
              </a:rPr>
              <a:t>Visualizing and Understanding Neural Models in NLP (Li et al. 2016)</a:t>
            </a:r>
            <a:br>
              <a:rPr lang="en-US" sz="2430" b="0" i="0" u="none" strike="noStrike" cap="none">
                <a:solidFill>
                  <a:schemeClr val="dk1"/>
                </a:solidFill>
                <a:latin typeface="Calibri"/>
                <a:ea typeface="Calibri"/>
                <a:cs typeface="Calibri"/>
                <a:sym typeface="Calibri"/>
              </a:rPr>
            </a:br>
            <a:endParaRPr lang="en-US" sz="2430" b="0" i="0" u="none" strike="noStrike" cap="none">
              <a:solidFill>
                <a:schemeClr val="dk1"/>
              </a:solidFill>
              <a:latin typeface="Calibri"/>
              <a:ea typeface="Calibri"/>
              <a:cs typeface="Calibri"/>
              <a:sym typeface="Calibri"/>
            </a:endParaRPr>
          </a:p>
        </p:txBody>
      </p:sp>
      <p:sp>
        <p:nvSpPr>
          <p:cNvPr id="6" name="Shape 336"/>
          <p:cNvSpPr/>
          <p:nvPr/>
        </p:nvSpPr>
        <p:spPr>
          <a:xfrm>
            <a:off x="325580" y="2134755"/>
            <a:ext cx="7550726"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dirty="0" smtClean="0">
                <a:solidFill>
                  <a:schemeClr val="dk1"/>
                </a:solidFill>
                <a:latin typeface="Calibri"/>
                <a:ea typeface="Calibri"/>
                <a:cs typeface="Calibri"/>
                <a:sym typeface="Calibri"/>
              </a:rPr>
              <a:t>Example: </a:t>
            </a:r>
            <a:r>
              <a:rPr lang="en-US" sz="2000" u="sng" dirty="0" smtClean="0">
                <a:solidFill>
                  <a:srgbClr val="C00000"/>
                </a:solidFill>
                <a:latin typeface="Calibri"/>
                <a:ea typeface="Calibri"/>
                <a:cs typeface="Calibri"/>
                <a:sym typeface="Calibri"/>
              </a:rPr>
              <a:t>I hate the movie </a:t>
            </a:r>
            <a:r>
              <a:rPr lang="en-US" sz="2000" dirty="0" smtClean="0">
                <a:latin typeface="Calibri"/>
                <a:ea typeface="Calibri"/>
                <a:cs typeface="Calibri"/>
                <a:sym typeface="Calibri"/>
              </a:rPr>
              <a:t>though</a:t>
            </a:r>
            <a:r>
              <a:rPr lang="en-US" sz="2000" u="sng" dirty="0" smtClean="0">
                <a:solidFill>
                  <a:schemeClr val="accent1">
                    <a:lumMod val="50000"/>
                  </a:schemeClr>
                </a:solidFill>
                <a:latin typeface="Calibri"/>
                <a:ea typeface="Calibri"/>
                <a:cs typeface="Calibri"/>
                <a:sym typeface="Calibri"/>
              </a:rPr>
              <a:t> the plot is interesting</a:t>
            </a:r>
            <a:r>
              <a:rPr lang="en-US" sz="2000" dirty="0" smtClean="0">
                <a:solidFill>
                  <a:schemeClr val="accent6"/>
                </a:solidFill>
                <a:latin typeface="Calibri"/>
                <a:ea typeface="Calibri"/>
                <a:cs typeface="Calibri"/>
                <a:sym typeface="Calibri"/>
              </a:rPr>
              <a:t>. </a:t>
            </a:r>
          </a:p>
        </p:txBody>
      </p:sp>
      <p:sp>
        <p:nvSpPr>
          <p:cNvPr id="3" name="Rectangle 2"/>
          <p:cNvSpPr/>
          <p:nvPr/>
        </p:nvSpPr>
        <p:spPr>
          <a:xfrm>
            <a:off x="325580" y="2701203"/>
            <a:ext cx="2145011" cy="369332"/>
          </a:xfrm>
          <a:prstGeom prst="rect">
            <a:avLst/>
          </a:prstGeom>
        </p:spPr>
        <p:txBody>
          <a:bodyPr wrap="none">
            <a:spAutoFit/>
          </a:bodyPr>
          <a:lstStyle/>
          <a:p>
            <a:pPr lvl="0">
              <a:buSzPct val="25000"/>
            </a:pPr>
            <a:r>
              <a:rPr lang="en-US">
                <a:solidFill>
                  <a:schemeClr val="dk1"/>
                </a:solidFill>
                <a:ea typeface="Calibri"/>
                <a:cs typeface="Calibri"/>
                <a:sym typeface="Calibri"/>
              </a:rPr>
              <a:t>True Label : Negative</a:t>
            </a:r>
            <a:endParaRPr lang="en-US" dirty="0">
              <a:solidFill>
                <a:schemeClr val="dk1"/>
              </a:solidFill>
              <a:ea typeface="Calibri"/>
              <a:cs typeface="Calibri"/>
              <a:sym typeface="Calibri"/>
            </a:endParaRPr>
          </a:p>
        </p:txBody>
      </p:sp>
      <p:sp>
        <p:nvSpPr>
          <p:cNvPr id="7" name="Shape 329"/>
          <p:cNvSpPr/>
          <p:nvPr/>
        </p:nvSpPr>
        <p:spPr>
          <a:xfrm>
            <a:off x="325580" y="1734646"/>
            <a:ext cx="7550726"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dirty="0">
                <a:solidFill>
                  <a:schemeClr val="dk1"/>
                </a:solidFill>
                <a:latin typeface="Calibri"/>
                <a:ea typeface="Calibri"/>
                <a:cs typeface="Calibri"/>
                <a:sym typeface="Calibri"/>
              </a:rPr>
              <a:t>Task : Classifying sentences as </a:t>
            </a:r>
            <a:r>
              <a:rPr lang="en-US" sz="2000" b="0" i="0" u="none" strike="noStrike" cap="none" dirty="0" smtClean="0">
                <a:solidFill>
                  <a:schemeClr val="dk1"/>
                </a:solidFill>
                <a:latin typeface="Calibri"/>
                <a:ea typeface="Calibri"/>
                <a:cs typeface="Calibri"/>
                <a:sym typeface="Calibri"/>
              </a:rPr>
              <a:t>positive </a:t>
            </a:r>
            <a:r>
              <a:rPr lang="en-US" sz="2000" b="0" i="0" u="none" strike="noStrike" cap="none" dirty="0">
                <a:solidFill>
                  <a:schemeClr val="dk1"/>
                </a:solidFill>
                <a:latin typeface="Calibri"/>
                <a:ea typeface="Calibri"/>
                <a:cs typeface="Calibri"/>
                <a:sym typeface="Calibri"/>
              </a:rPr>
              <a:t>or </a:t>
            </a:r>
            <a:r>
              <a:rPr lang="en-US" sz="2000" b="0" i="0" u="none" strike="noStrike" cap="none" smtClean="0">
                <a:solidFill>
                  <a:schemeClr val="dk1"/>
                </a:solidFill>
                <a:latin typeface="Calibri"/>
                <a:ea typeface="Calibri"/>
                <a:cs typeface="Calibri"/>
                <a:sym typeface="Calibri"/>
              </a:rPr>
              <a:t>negative reviews </a:t>
            </a:r>
            <a:endParaRPr lang="en-US" sz="2000" b="0" i="0" u="none" strike="noStrike" cap="none" dirty="0">
              <a:solidFill>
                <a:schemeClr val="dk1"/>
              </a:solidFill>
              <a:latin typeface="Calibri"/>
              <a:ea typeface="Calibri"/>
              <a:cs typeface="Calibri"/>
              <a:sym typeface="Calibri"/>
            </a:endParaRPr>
          </a:p>
        </p:txBody>
      </p:sp>
      <p:sp>
        <p:nvSpPr>
          <p:cNvPr id="2" name="TextBox 1"/>
          <p:cNvSpPr txBox="1"/>
          <p:nvPr/>
        </p:nvSpPr>
        <p:spPr>
          <a:xfrm>
            <a:off x="1748589" y="2375119"/>
            <a:ext cx="1187116" cy="369332"/>
          </a:xfrm>
          <a:prstGeom prst="rect">
            <a:avLst/>
          </a:prstGeom>
          <a:noFill/>
        </p:spPr>
        <p:txBody>
          <a:bodyPr wrap="square" rtlCol="0">
            <a:spAutoFit/>
          </a:bodyPr>
          <a:lstStyle/>
          <a:p>
            <a:r>
              <a:rPr lang="en-US" dirty="0" smtClean="0">
                <a:solidFill>
                  <a:srgbClr val="DA4F42"/>
                </a:solidFill>
              </a:rPr>
              <a:t>negative</a:t>
            </a:r>
            <a:endParaRPr lang="en-US" dirty="0">
              <a:solidFill>
                <a:srgbClr val="DA4F42"/>
              </a:solidFill>
            </a:endParaRPr>
          </a:p>
        </p:txBody>
      </p:sp>
      <p:sp>
        <p:nvSpPr>
          <p:cNvPr id="19" name="TextBox 18"/>
          <p:cNvSpPr txBox="1"/>
          <p:nvPr/>
        </p:nvSpPr>
        <p:spPr>
          <a:xfrm>
            <a:off x="4571999" y="2360328"/>
            <a:ext cx="1079560" cy="369332"/>
          </a:xfrm>
          <a:prstGeom prst="rect">
            <a:avLst/>
          </a:prstGeom>
          <a:noFill/>
        </p:spPr>
        <p:txBody>
          <a:bodyPr wrap="square" rtlCol="0">
            <a:spAutoFit/>
          </a:bodyPr>
          <a:lstStyle/>
          <a:p>
            <a:r>
              <a:rPr lang="en-US" dirty="0" smtClean="0">
                <a:solidFill>
                  <a:schemeClr val="accent1">
                    <a:lumMod val="75000"/>
                  </a:schemeClr>
                </a:solidFill>
              </a:rPr>
              <a:t>positive</a:t>
            </a:r>
            <a:endParaRPr lang="en-US" dirty="0">
              <a:solidFill>
                <a:schemeClr val="accent1">
                  <a:lumMod val="75000"/>
                </a:schemeClr>
              </a:solidFill>
            </a:endParaRPr>
          </a:p>
        </p:txBody>
      </p:sp>
    </p:spTree>
    <p:extLst>
      <p:ext uri="{BB962C8B-B14F-4D97-AF65-F5344CB8AC3E}">
        <p14:creationId xmlns:p14="http://schemas.microsoft.com/office/powerpoint/2010/main" val="9564123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b="14559"/>
          <a:stretch/>
        </p:blipFill>
        <p:spPr>
          <a:xfrm>
            <a:off x="-1" y="3012286"/>
            <a:ext cx="9144000" cy="3257345"/>
          </a:xfrm>
          <a:prstGeom prst="rect">
            <a:avLst/>
          </a:prstGeom>
          <a:noFill/>
          <a:ln>
            <a:noFill/>
          </a:ln>
        </p:spPr>
      </p:pic>
      <p:sp>
        <p:nvSpPr>
          <p:cNvPr id="335" name="Shape 335"/>
          <p:cNvSpPr txBox="1">
            <a:spLocks noGrp="1"/>
          </p:cNvSpPr>
          <p:nvPr>
            <p:ph type="title"/>
          </p:nvPr>
        </p:nvSpPr>
        <p:spPr>
          <a:xfrm>
            <a:off x="138544" y="350504"/>
            <a:ext cx="9005455"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959" b="0" i="0" u="none" strike="noStrike" cap="none">
                <a:solidFill>
                  <a:schemeClr val="dk1"/>
                </a:solidFill>
                <a:latin typeface="Calibri"/>
                <a:ea typeface="Calibri"/>
                <a:cs typeface="Calibri"/>
                <a:sym typeface="Calibri"/>
              </a:rPr>
              <a:t>Saliency Heatmap of RNN Models in NLP</a:t>
            </a:r>
            <a:br>
              <a:rPr lang="en-US" sz="3959" b="0" i="0" u="none" strike="noStrike" cap="none">
                <a:solidFill>
                  <a:schemeClr val="dk1"/>
                </a:solidFill>
                <a:latin typeface="Calibri"/>
                <a:ea typeface="Calibri"/>
                <a:cs typeface="Calibri"/>
                <a:sym typeface="Calibri"/>
              </a:rPr>
            </a:br>
            <a:r>
              <a:rPr lang="en-US" sz="2430" b="0" i="0" u="none" strike="noStrike" cap="none">
                <a:solidFill>
                  <a:schemeClr val="dk1"/>
                </a:solidFill>
                <a:latin typeface="Calibri"/>
                <a:ea typeface="Calibri"/>
                <a:cs typeface="Calibri"/>
                <a:sym typeface="Calibri"/>
              </a:rPr>
              <a:t>Visualizing and Understanding Neural Models in NLP (Li et al. 2016)</a:t>
            </a:r>
            <a:br>
              <a:rPr lang="en-US" sz="2430" b="0" i="0" u="none" strike="noStrike" cap="none">
                <a:solidFill>
                  <a:schemeClr val="dk1"/>
                </a:solidFill>
                <a:latin typeface="Calibri"/>
                <a:ea typeface="Calibri"/>
                <a:cs typeface="Calibri"/>
                <a:sym typeface="Calibri"/>
              </a:rPr>
            </a:br>
            <a:endParaRPr lang="en-US" sz="2430" b="0" i="0" u="none" strike="noStrike" cap="none">
              <a:solidFill>
                <a:schemeClr val="dk1"/>
              </a:solidFill>
              <a:latin typeface="Calibri"/>
              <a:ea typeface="Calibri"/>
              <a:cs typeface="Calibri"/>
              <a:sym typeface="Calibri"/>
            </a:endParaRPr>
          </a:p>
        </p:txBody>
      </p:sp>
      <p:sp>
        <p:nvSpPr>
          <p:cNvPr id="6" name="Shape 336"/>
          <p:cNvSpPr/>
          <p:nvPr/>
        </p:nvSpPr>
        <p:spPr>
          <a:xfrm>
            <a:off x="325580" y="2134755"/>
            <a:ext cx="7550726"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dirty="0" smtClean="0">
                <a:solidFill>
                  <a:schemeClr val="dk1"/>
                </a:solidFill>
                <a:latin typeface="Calibri"/>
                <a:ea typeface="Calibri"/>
                <a:cs typeface="Calibri"/>
                <a:sym typeface="Calibri"/>
              </a:rPr>
              <a:t>Example: I hate the movie </a:t>
            </a:r>
            <a:r>
              <a:rPr lang="en-US" sz="2000" dirty="0" smtClean="0">
                <a:solidFill>
                  <a:srgbClr val="C00000"/>
                </a:solidFill>
                <a:latin typeface="Calibri"/>
                <a:ea typeface="Calibri"/>
                <a:cs typeface="Calibri"/>
                <a:sym typeface="Calibri"/>
              </a:rPr>
              <a:t>though the plot is interesting. </a:t>
            </a:r>
          </a:p>
        </p:txBody>
      </p:sp>
      <p:sp>
        <p:nvSpPr>
          <p:cNvPr id="3" name="Rectangle 2"/>
          <p:cNvSpPr/>
          <p:nvPr/>
        </p:nvSpPr>
        <p:spPr>
          <a:xfrm>
            <a:off x="325580" y="2588909"/>
            <a:ext cx="2145011" cy="369332"/>
          </a:xfrm>
          <a:prstGeom prst="rect">
            <a:avLst/>
          </a:prstGeom>
        </p:spPr>
        <p:txBody>
          <a:bodyPr wrap="none">
            <a:spAutoFit/>
          </a:bodyPr>
          <a:lstStyle/>
          <a:p>
            <a:pPr lvl="0">
              <a:buSzPct val="25000"/>
            </a:pPr>
            <a:r>
              <a:rPr lang="en-US">
                <a:solidFill>
                  <a:schemeClr val="dk1"/>
                </a:solidFill>
                <a:ea typeface="Calibri"/>
                <a:cs typeface="Calibri"/>
                <a:sym typeface="Calibri"/>
              </a:rPr>
              <a:t>True Label : Negative</a:t>
            </a:r>
            <a:endParaRPr lang="en-US" dirty="0">
              <a:solidFill>
                <a:schemeClr val="dk1"/>
              </a:solidFill>
              <a:ea typeface="Calibri"/>
              <a:cs typeface="Calibri"/>
              <a:sym typeface="Calibri"/>
            </a:endParaRPr>
          </a:p>
        </p:txBody>
      </p:sp>
      <p:sp>
        <p:nvSpPr>
          <p:cNvPr id="7" name="Shape 329"/>
          <p:cNvSpPr/>
          <p:nvPr/>
        </p:nvSpPr>
        <p:spPr>
          <a:xfrm>
            <a:off x="325580" y="1734646"/>
            <a:ext cx="7550726"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dirty="0">
                <a:solidFill>
                  <a:schemeClr val="dk1"/>
                </a:solidFill>
                <a:latin typeface="Calibri"/>
                <a:ea typeface="Calibri"/>
                <a:cs typeface="Calibri"/>
                <a:sym typeface="Calibri"/>
              </a:rPr>
              <a:t>Task : Classifying sentences as </a:t>
            </a:r>
            <a:r>
              <a:rPr lang="en-US" sz="2000" b="0" i="0" u="none" strike="noStrike" cap="none" dirty="0" smtClean="0">
                <a:solidFill>
                  <a:schemeClr val="dk1"/>
                </a:solidFill>
                <a:latin typeface="Calibri"/>
                <a:ea typeface="Calibri"/>
                <a:cs typeface="Calibri"/>
                <a:sym typeface="Calibri"/>
              </a:rPr>
              <a:t>positive </a:t>
            </a:r>
            <a:r>
              <a:rPr lang="en-US" sz="2000" b="0" i="0" u="none" strike="noStrike" cap="none" dirty="0">
                <a:solidFill>
                  <a:schemeClr val="dk1"/>
                </a:solidFill>
                <a:latin typeface="Calibri"/>
                <a:ea typeface="Calibri"/>
                <a:cs typeface="Calibri"/>
                <a:sym typeface="Calibri"/>
              </a:rPr>
              <a:t>or </a:t>
            </a:r>
            <a:r>
              <a:rPr lang="en-US" sz="2000" b="0" i="0" u="none" strike="noStrike" cap="none" dirty="0" smtClean="0">
                <a:solidFill>
                  <a:schemeClr val="dk1"/>
                </a:solidFill>
                <a:latin typeface="Calibri"/>
                <a:ea typeface="Calibri"/>
                <a:cs typeface="Calibri"/>
                <a:sym typeface="Calibri"/>
              </a:rPr>
              <a:t>negative reviews </a:t>
            </a:r>
            <a:endParaRPr lang="en-US" sz="2000" b="0" i="0" u="none" strike="noStrike" cap="none" dirty="0">
              <a:solidFill>
                <a:schemeClr val="dk1"/>
              </a:solidFill>
              <a:latin typeface="Calibri"/>
              <a:ea typeface="Calibri"/>
              <a:cs typeface="Calibri"/>
              <a:sym typeface="Calibri"/>
            </a:endParaRPr>
          </a:p>
        </p:txBody>
      </p:sp>
      <p:sp>
        <p:nvSpPr>
          <p:cNvPr id="11" name="Frame 10"/>
          <p:cNvSpPr/>
          <p:nvPr/>
        </p:nvSpPr>
        <p:spPr>
          <a:xfrm>
            <a:off x="138544" y="4143653"/>
            <a:ext cx="2561137" cy="1679631"/>
          </a:xfrm>
          <a:prstGeom prst="frame">
            <a:avLst>
              <a:gd name="adj1" fmla="val 2934"/>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56408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b="14559"/>
          <a:stretch/>
        </p:blipFill>
        <p:spPr>
          <a:xfrm>
            <a:off x="-1" y="3012286"/>
            <a:ext cx="9144000" cy="3257345"/>
          </a:xfrm>
          <a:prstGeom prst="rect">
            <a:avLst/>
          </a:prstGeom>
          <a:noFill/>
          <a:ln>
            <a:noFill/>
          </a:ln>
        </p:spPr>
      </p:pic>
      <p:sp>
        <p:nvSpPr>
          <p:cNvPr id="335" name="Shape 335"/>
          <p:cNvSpPr txBox="1">
            <a:spLocks noGrp="1"/>
          </p:cNvSpPr>
          <p:nvPr>
            <p:ph type="title"/>
          </p:nvPr>
        </p:nvSpPr>
        <p:spPr>
          <a:xfrm>
            <a:off x="138544" y="510924"/>
            <a:ext cx="9005455"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959" b="0" i="0" u="none" strike="noStrike" cap="none" dirty="0" smtClean="0">
                <a:solidFill>
                  <a:schemeClr val="dk1"/>
                </a:solidFill>
                <a:latin typeface="Calibri"/>
                <a:ea typeface="Calibri"/>
                <a:cs typeface="Calibri"/>
                <a:sym typeface="Calibri"/>
              </a:rPr>
              <a:t>The Saliency </a:t>
            </a:r>
            <a:r>
              <a:rPr lang="en-US" sz="3959" b="0" i="0" u="none" strike="noStrike" cap="none" dirty="0" err="1">
                <a:solidFill>
                  <a:schemeClr val="dk1"/>
                </a:solidFill>
                <a:latin typeface="Calibri"/>
                <a:ea typeface="Calibri"/>
                <a:cs typeface="Calibri"/>
                <a:sym typeface="Calibri"/>
              </a:rPr>
              <a:t>Heatmap</a:t>
            </a:r>
            <a:r>
              <a:rPr lang="en-US" sz="3959" b="0" i="0" u="none" strike="noStrike" cap="none" dirty="0">
                <a:solidFill>
                  <a:schemeClr val="dk1"/>
                </a:solidFill>
                <a:latin typeface="Calibri"/>
                <a:ea typeface="Calibri"/>
                <a:cs typeface="Calibri"/>
                <a:sym typeface="Calibri"/>
              </a:rPr>
              <a:t> </a:t>
            </a:r>
            <a:r>
              <a:rPr lang="en-US" sz="3959" b="0" i="0" u="none" strike="noStrike" cap="none" dirty="0" smtClean="0">
                <a:solidFill>
                  <a:schemeClr val="dk1"/>
                </a:solidFill>
                <a:latin typeface="Calibri"/>
                <a:ea typeface="Calibri"/>
                <a:cs typeface="Calibri"/>
                <a:sym typeface="Calibri"/>
              </a:rPr>
              <a:t>might not be capturing the whole story…</a:t>
            </a:r>
            <a:r>
              <a:rPr lang="en-US" sz="3959" b="0" i="0" u="none" strike="noStrike" cap="none" dirty="0">
                <a:solidFill>
                  <a:schemeClr val="dk1"/>
                </a:solidFill>
                <a:latin typeface="Calibri"/>
                <a:ea typeface="Calibri"/>
                <a:cs typeface="Calibri"/>
                <a:sym typeface="Calibri"/>
              </a:rPr>
              <a:t/>
            </a:r>
            <a:br>
              <a:rPr lang="en-US" sz="3959" b="0" i="0" u="none" strike="noStrike" cap="none" dirty="0">
                <a:solidFill>
                  <a:schemeClr val="dk1"/>
                </a:solidFill>
                <a:latin typeface="Calibri"/>
                <a:ea typeface="Calibri"/>
                <a:cs typeface="Calibri"/>
                <a:sym typeface="Calibri"/>
              </a:rPr>
            </a:br>
            <a:r>
              <a:rPr lang="en-US" sz="2430" b="0" i="0" u="none" strike="noStrike" cap="none" dirty="0">
                <a:solidFill>
                  <a:schemeClr val="dk1"/>
                </a:solidFill>
                <a:latin typeface="Calibri"/>
                <a:ea typeface="Calibri"/>
                <a:cs typeface="Calibri"/>
                <a:sym typeface="Calibri"/>
              </a:rPr>
              <a:t>Visualizing and Understanding Neural Models in NLP (Li et al. 2016)</a:t>
            </a:r>
            <a:br>
              <a:rPr lang="en-US" sz="2430" b="0" i="0" u="none" strike="noStrike" cap="none" dirty="0">
                <a:solidFill>
                  <a:schemeClr val="dk1"/>
                </a:solidFill>
                <a:latin typeface="Calibri"/>
                <a:ea typeface="Calibri"/>
                <a:cs typeface="Calibri"/>
                <a:sym typeface="Calibri"/>
              </a:rPr>
            </a:br>
            <a:endParaRPr lang="en-US" sz="2430" b="0" i="0" u="none" strike="noStrike" cap="none" dirty="0">
              <a:solidFill>
                <a:schemeClr val="dk1"/>
              </a:solidFill>
              <a:latin typeface="Calibri"/>
              <a:ea typeface="Calibri"/>
              <a:cs typeface="Calibri"/>
              <a:sym typeface="Calibri"/>
            </a:endParaRPr>
          </a:p>
        </p:txBody>
      </p:sp>
      <p:sp>
        <p:nvSpPr>
          <p:cNvPr id="6" name="Shape 336"/>
          <p:cNvSpPr/>
          <p:nvPr/>
        </p:nvSpPr>
        <p:spPr>
          <a:xfrm>
            <a:off x="325580" y="2134755"/>
            <a:ext cx="7550726"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dirty="0" smtClean="0">
                <a:solidFill>
                  <a:schemeClr val="dk1"/>
                </a:solidFill>
                <a:latin typeface="Calibri"/>
                <a:ea typeface="Calibri"/>
                <a:cs typeface="Calibri"/>
                <a:sym typeface="Calibri"/>
              </a:rPr>
              <a:t>Example: I hate the movie </a:t>
            </a:r>
            <a:r>
              <a:rPr lang="en-US" sz="2000" dirty="0" smtClean="0">
                <a:solidFill>
                  <a:srgbClr val="C00000"/>
                </a:solidFill>
                <a:latin typeface="Calibri"/>
                <a:ea typeface="Calibri"/>
                <a:cs typeface="Calibri"/>
                <a:sym typeface="Calibri"/>
              </a:rPr>
              <a:t>though the plot is interesting. </a:t>
            </a:r>
          </a:p>
        </p:txBody>
      </p:sp>
      <p:sp>
        <p:nvSpPr>
          <p:cNvPr id="3" name="Rectangle 2"/>
          <p:cNvSpPr/>
          <p:nvPr/>
        </p:nvSpPr>
        <p:spPr>
          <a:xfrm>
            <a:off x="325580" y="2588909"/>
            <a:ext cx="2145011" cy="369332"/>
          </a:xfrm>
          <a:prstGeom prst="rect">
            <a:avLst/>
          </a:prstGeom>
        </p:spPr>
        <p:txBody>
          <a:bodyPr wrap="none">
            <a:spAutoFit/>
          </a:bodyPr>
          <a:lstStyle/>
          <a:p>
            <a:pPr lvl="0">
              <a:buSzPct val="25000"/>
            </a:pPr>
            <a:r>
              <a:rPr lang="en-US">
                <a:solidFill>
                  <a:schemeClr val="dk1"/>
                </a:solidFill>
                <a:ea typeface="Calibri"/>
                <a:cs typeface="Calibri"/>
                <a:sym typeface="Calibri"/>
              </a:rPr>
              <a:t>True Label : Negative</a:t>
            </a:r>
            <a:endParaRPr lang="en-US" dirty="0">
              <a:solidFill>
                <a:schemeClr val="dk1"/>
              </a:solidFill>
              <a:ea typeface="Calibri"/>
              <a:cs typeface="Calibri"/>
              <a:sym typeface="Calibri"/>
            </a:endParaRPr>
          </a:p>
        </p:txBody>
      </p:sp>
      <p:sp>
        <p:nvSpPr>
          <p:cNvPr id="7" name="Shape 329"/>
          <p:cNvSpPr/>
          <p:nvPr/>
        </p:nvSpPr>
        <p:spPr>
          <a:xfrm>
            <a:off x="325580" y="1734646"/>
            <a:ext cx="7550726"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dirty="0">
                <a:solidFill>
                  <a:schemeClr val="dk1"/>
                </a:solidFill>
                <a:latin typeface="Calibri"/>
                <a:ea typeface="Calibri"/>
                <a:cs typeface="Calibri"/>
                <a:sym typeface="Calibri"/>
              </a:rPr>
              <a:t>Task : Classifying sentences as </a:t>
            </a:r>
            <a:r>
              <a:rPr lang="en-US" sz="2000" b="0" i="0" u="none" strike="noStrike" cap="none" dirty="0" smtClean="0">
                <a:solidFill>
                  <a:schemeClr val="dk1"/>
                </a:solidFill>
                <a:latin typeface="Calibri"/>
                <a:ea typeface="Calibri"/>
                <a:cs typeface="Calibri"/>
                <a:sym typeface="Calibri"/>
              </a:rPr>
              <a:t>positive </a:t>
            </a:r>
            <a:r>
              <a:rPr lang="en-US" sz="2000" b="0" i="0" u="none" strike="noStrike" cap="none" dirty="0">
                <a:solidFill>
                  <a:schemeClr val="dk1"/>
                </a:solidFill>
                <a:latin typeface="Calibri"/>
                <a:ea typeface="Calibri"/>
                <a:cs typeface="Calibri"/>
                <a:sym typeface="Calibri"/>
              </a:rPr>
              <a:t>or </a:t>
            </a:r>
            <a:r>
              <a:rPr lang="en-US" sz="2000" b="0" i="0" u="none" strike="noStrike" cap="none" dirty="0" smtClean="0">
                <a:solidFill>
                  <a:schemeClr val="dk1"/>
                </a:solidFill>
                <a:latin typeface="Calibri"/>
                <a:ea typeface="Calibri"/>
                <a:cs typeface="Calibri"/>
                <a:sym typeface="Calibri"/>
              </a:rPr>
              <a:t>negative reviews </a:t>
            </a:r>
            <a:endParaRPr lang="en-US" sz="2000" b="0" i="0" u="none" strike="noStrike" cap="none" dirty="0">
              <a:solidFill>
                <a:schemeClr val="dk1"/>
              </a:solidFill>
              <a:latin typeface="Calibri"/>
              <a:ea typeface="Calibri"/>
              <a:cs typeface="Calibri"/>
              <a:sym typeface="Calibri"/>
            </a:endParaRPr>
          </a:p>
        </p:txBody>
      </p:sp>
      <p:sp>
        <p:nvSpPr>
          <p:cNvPr id="8" name="Rectangle 7"/>
          <p:cNvSpPr/>
          <p:nvPr/>
        </p:nvSpPr>
        <p:spPr>
          <a:xfrm>
            <a:off x="401053" y="6208759"/>
            <a:ext cx="2919663" cy="369332"/>
          </a:xfrm>
          <a:prstGeom prst="rect">
            <a:avLst/>
          </a:prstGeom>
        </p:spPr>
        <p:txBody>
          <a:bodyPr wrap="square">
            <a:spAutoFit/>
          </a:bodyPr>
          <a:lstStyle/>
          <a:p>
            <a:pPr lvl="0">
              <a:buSzPct val="25000"/>
            </a:pPr>
            <a:r>
              <a:rPr lang="en-US" dirty="0" smtClean="0">
                <a:solidFill>
                  <a:srgbClr val="C00000"/>
                </a:solidFill>
                <a:ea typeface="Calibri"/>
                <a:cs typeface="Calibri"/>
                <a:sym typeface="Calibri"/>
              </a:rPr>
              <a:t>Predicted </a:t>
            </a:r>
            <a:r>
              <a:rPr lang="en-US" dirty="0">
                <a:solidFill>
                  <a:srgbClr val="C00000"/>
                </a:solidFill>
                <a:ea typeface="Calibri"/>
                <a:cs typeface="Calibri"/>
                <a:sym typeface="Calibri"/>
              </a:rPr>
              <a:t>Label : Negative</a:t>
            </a:r>
          </a:p>
        </p:txBody>
      </p:sp>
      <p:sp>
        <p:nvSpPr>
          <p:cNvPr id="9" name="Rectangle 8"/>
          <p:cNvSpPr/>
          <p:nvPr/>
        </p:nvSpPr>
        <p:spPr>
          <a:xfrm>
            <a:off x="3320716" y="6198213"/>
            <a:ext cx="2919663" cy="369332"/>
          </a:xfrm>
          <a:prstGeom prst="rect">
            <a:avLst/>
          </a:prstGeom>
        </p:spPr>
        <p:txBody>
          <a:bodyPr wrap="square">
            <a:spAutoFit/>
          </a:bodyPr>
          <a:lstStyle/>
          <a:p>
            <a:pPr lvl="0">
              <a:buSzPct val="25000"/>
            </a:pPr>
            <a:r>
              <a:rPr lang="en-US" smtClean="0">
                <a:solidFill>
                  <a:schemeClr val="dk1"/>
                </a:solidFill>
                <a:ea typeface="Calibri"/>
                <a:cs typeface="Calibri"/>
                <a:sym typeface="Calibri"/>
              </a:rPr>
              <a:t>Predicted </a:t>
            </a:r>
            <a:r>
              <a:rPr lang="en-US">
                <a:solidFill>
                  <a:schemeClr val="dk1"/>
                </a:solidFill>
                <a:ea typeface="Calibri"/>
                <a:cs typeface="Calibri"/>
                <a:sym typeface="Calibri"/>
              </a:rPr>
              <a:t>Label : Negative</a:t>
            </a:r>
            <a:endParaRPr lang="en-US" dirty="0">
              <a:solidFill>
                <a:schemeClr val="dk1"/>
              </a:solidFill>
              <a:ea typeface="Calibri"/>
              <a:cs typeface="Calibri"/>
              <a:sym typeface="Calibri"/>
            </a:endParaRPr>
          </a:p>
        </p:txBody>
      </p:sp>
      <p:sp>
        <p:nvSpPr>
          <p:cNvPr id="10" name="Rectangle 9"/>
          <p:cNvSpPr/>
          <p:nvPr/>
        </p:nvSpPr>
        <p:spPr>
          <a:xfrm>
            <a:off x="6240379" y="6234521"/>
            <a:ext cx="2919663" cy="369332"/>
          </a:xfrm>
          <a:prstGeom prst="rect">
            <a:avLst/>
          </a:prstGeom>
        </p:spPr>
        <p:txBody>
          <a:bodyPr wrap="square">
            <a:spAutoFit/>
          </a:bodyPr>
          <a:lstStyle/>
          <a:p>
            <a:pPr lvl="0">
              <a:buSzPct val="25000"/>
            </a:pPr>
            <a:r>
              <a:rPr lang="en-US" smtClean="0">
                <a:solidFill>
                  <a:schemeClr val="dk1"/>
                </a:solidFill>
                <a:ea typeface="Calibri"/>
                <a:cs typeface="Calibri"/>
                <a:sym typeface="Calibri"/>
              </a:rPr>
              <a:t>Predicted </a:t>
            </a:r>
            <a:r>
              <a:rPr lang="en-US">
                <a:solidFill>
                  <a:schemeClr val="dk1"/>
                </a:solidFill>
                <a:ea typeface="Calibri"/>
                <a:cs typeface="Calibri"/>
                <a:sym typeface="Calibri"/>
              </a:rPr>
              <a:t>Label : Negative</a:t>
            </a:r>
            <a:endParaRPr lang="en-US" dirty="0">
              <a:solidFill>
                <a:schemeClr val="dk1"/>
              </a:solidFill>
              <a:ea typeface="Calibri"/>
              <a:cs typeface="Calibri"/>
              <a:sym typeface="Calibri"/>
            </a:endParaRPr>
          </a:p>
        </p:txBody>
      </p:sp>
      <p:sp>
        <p:nvSpPr>
          <p:cNvPr id="11" name="Frame 10"/>
          <p:cNvSpPr/>
          <p:nvPr/>
        </p:nvSpPr>
        <p:spPr>
          <a:xfrm>
            <a:off x="138544" y="4143653"/>
            <a:ext cx="2561137" cy="1679631"/>
          </a:xfrm>
          <a:prstGeom prst="frame">
            <a:avLst>
              <a:gd name="adj1" fmla="val 2934"/>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29914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r="65790" b="14559"/>
          <a:stretch/>
        </p:blipFill>
        <p:spPr>
          <a:xfrm>
            <a:off x="5743072" y="2510459"/>
            <a:ext cx="3128212" cy="3257345"/>
          </a:xfrm>
          <a:prstGeom prst="rect">
            <a:avLst/>
          </a:prstGeom>
          <a:noFill/>
          <a:ln>
            <a:noFill/>
          </a:ln>
        </p:spPr>
      </p:pic>
      <p:sp>
        <p:nvSpPr>
          <p:cNvPr id="6" name="Shape 336"/>
          <p:cNvSpPr/>
          <p:nvPr/>
        </p:nvSpPr>
        <p:spPr>
          <a:xfrm>
            <a:off x="325580" y="2761300"/>
            <a:ext cx="7550726"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dirty="0" smtClean="0">
                <a:solidFill>
                  <a:schemeClr val="dk1"/>
                </a:solidFill>
                <a:latin typeface="Calibri"/>
                <a:ea typeface="Calibri"/>
                <a:cs typeface="Calibri"/>
                <a:sym typeface="Calibri"/>
              </a:rPr>
              <a:t>Example: I hate the movie </a:t>
            </a:r>
            <a:r>
              <a:rPr lang="en-US" sz="2000" dirty="0" smtClean="0">
                <a:solidFill>
                  <a:srgbClr val="C00000"/>
                </a:solidFill>
                <a:latin typeface="Calibri"/>
                <a:ea typeface="Calibri"/>
                <a:cs typeface="Calibri"/>
                <a:sym typeface="Calibri"/>
              </a:rPr>
              <a:t>though the plot is interesting. </a:t>
            </a:r>
          </a:p>
        </p:txBody>
      </p:sp>
      <p:sp>
        <p:nvSpPr>
          <p:cNvPr id="3" name="Rectangle 2"/>
          <p:cNvSpPr/>
          <p:nvPr/>
        </p:nvSpPr>
        <p:spPr>
          <a:xfrm>
            <a:off x="325580" y="3215454"/>
            <a:ext cx="2358851" cy="400110"/>
          </a:xfrm>
          <a:prstGeom prst="rect">
            <a:avLst/>
          </a:prstGeom>
        </p:spPr>
        <p:txBody>
          <a:bodyPr wrap="none">
            <a:spAutoFit/>
          </a:bodyPr>
          <a:lstStyle/>
          <a:p>
            <a:pPr lvl="0">
              <a:buSzPct val="25000"/>
            </a:pPr>
            <a:r>
              <a:rPr lang="en-US" sz="2000" dirty="0">
                <a:solidFill>
                  <a:schemeClr val="dk1"/>
                </a:solidFill>
                <a:ea typeface="Calibri"/>
                <a:cs typeface="Calibri"/>
                <a:sym typeface="Calibri"/>
              </a:rPr>
              <a:t>True Label : Negative</a:t>
            </a:r>
          </a:p>
        </p:txBody>
      </p:sp>
      <p:sp>
        <p:nvSpPr>
          <p:cNvPr id="7" name="Shape 329"/>
          <p:cNvSpPr/>
          <p:nvPr/>
        </p:nvSpPr>
        <p:spPr>
          <a:xfrm>
            <a:off x="325580" y="2200512"/>
            <a:ext cx="7550726"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dirty="0">
                <a:solidFill>
                  <a:schemeClr val="dk1"/>
                </a:solidFill>
                <a:latin typeface="Calibri"/>
                <a:ea typeface="Calibri"/>
                <a:cs typeface="Calibri"/>
                <a:sym typeface="Calibri"/>
              </a:rPr>
              <a:t>Task : Classifying sentences as </a:t>
            </a:r>
            <a:r>
              <a:rPr lang="en-US" sz="2000" b="0" i="0" u="none" strike="noStrike" cap="none" dirty="0" smtClean="0">
                <a:solidFill>
                  <a:schemeClr val="dk1"/>
                </a:solidFill>
                <a:latin typeface="Calibri"/>
                <a:ea typeface="Calibri"/>
                <a:cs typeface="Calibri"/>
                <a:sym typeface="Calibri"/>
              </a:rPr>
              <a:t>positive </a:t>
            </a:r>
            <a:r>
              <a:rPr lang="en-US" sz="2000" b="0" i="0" u="none" strike="noStrike" cap="none" dirty="0">
                <a:solidFill>
                  <a:schemeClr val="dk1"/>
                </a:solidFill>
                <a:latin typeface="Calibri"/>
                <a:ea typeface="Calibri"/>
                <a:cs typeface="Calibri"/>
                <a:sym typeface="Calibri"/>
              </a:rPr>
              <a:t>or </a:t>
            </a:r>
            <a:r>
              <a:rPr lang="en-US" sz="2000" b="0" i="0" u="none" strike="noStrike" cap="none" dirty="0" smtClean="0">
                <a:solidFill>
                  <a:schemeClr val="dk1"/>
                </a:solidFill>
                <a:latin typeface="Calibri"/>
                <a:ea typeface="Calibri"/>
                <a:cs typeface="Calibri"/>
                <a:sym typeface="Calibri"/>
              </a:rPr>
              <a:t>negative reviews </a:t>
            </a:r>
            <a:endParaRPr lang="en-US" sz="2000" b="0" i="0" u="none" strike="noStrike" cap="none" dirty="0">
              <a:solidFill>
                <a:schemeClr val="dk1"/>
              </a:solidFill>
              <a:latin typeface="Calibri"/>
              <a:ea typeface="Calibri"/>
              <a:cs typeface="Calibri"/>
              <a:sym typeface="Calibri"/>
            </a:endParaRPr>
          </a:p>
        </p:txBody>
      </p:sp>
      <p:sp>
        <p:nvSpPr>
          <p:cNvPr id="11" name="Frame 10"/>
          <p:cNvSpPr/>
          <p:nvPr/>
        </p:nvSpPr>
        <p:spPr>
          <a:xfrm>
            <a:off x="5881617" y="3641826"/>
            <a:ext cx="2561137" cy="1679631"/>
          </a:xfrm>
          <a:prstGeom prst="frame">
            <a:avLst>
              <a:gd name="adj1" fmla="val 2934"/>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Shape 336"/>
          <p:cNvSpPr/>
          <p:nvPr/>
        </p:nvSpPr>
        <p:spPr>
          <a:xfrm>
            <a:off x="325580" y="3815708"/>
            <a:ext cx="7550726"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dirty="0" smtClean="0">
                <a:solidFill>
                  <a:schemeClr val="dk1"/>
                </a:solidFill>
                <a:latin typeface="Calibri"/>
                <a:ea typeface="Calibri"/>
                <a:cs typeface="Calibri"/>
                <a:sym typeface="Calibri"/>
              </a:rPr>
              <a:t>Example: </a:t>
            </a:r>
            <a:r>
              <a:rPr lang="en-US" sz="2000" dirty="0" smtClean="0">
                <a:solidFill>
                  <a:srgbClr val="C00000"/>
                </a:solidFill>
                <a:latin typeface="Calibri"/>
                <a:ea typeface="Calibri"/>
                <a:cs typeface="Calibri"/>
                <a:sym typeface="Calibri"/>
              </a:rPr>
              <a:t>though the plot is interesting.</a:t>
            </a:r>
            <a:r>
              <a:rPr lang="en-US" sz="2000" dirty="0" smtClean="0">
                <a:solidFill>
                  <a:schemeClr val="dk1"/>
                </a:solidFill>
                <a:latin typeface="Calibri"/>
                <a:ea typeface="Calibri"/>
                <a:cs typeface="Calibri"/>
                <a:sym typeface="Calibri"/>
              </a:rPr>
              <a:t> </a:t>
            </a:r>
          </a:p>
        </p:txBody>
      </p:sp>
      <p:sp>
        <p:nvSpPr>
          <p:cNvPr id="13" name="Rectangle 12"/>
          <p:cNvSpPr/>
          <p:nvPr/>
        </p:nvSpPr>
        <p:spPr>
          <a:xfrm>
            <a:off x="325580" y="4272293"/>
            <a:ext cx="2919663" cy="400110"/>
          </a:xfrm>
          <a:prstGeom prst="rect">
            <a:avLst/>
          </a:prstGeom>
        </p:spPr>
        <p:txBody>
          <a:bodyPr wrap="square">
            <a:spAutoFit/>
          </a:bodyPr>
          <a:lstStyle/>
          <a:p>
            <a:pPr lvl="0">
              <a:buSzPct val="25000"/>
            </a:pPr>
            <a:r>
              <a:rPr lang="en-US" sz="2000" dirty="0" smtClean="0">
                <a:solidFill>
                  <a:srgbClr val="C00000"/>
                </a:solidFill>
                <a:ea typeface="Calibri"/>
                <a:cs typeface="Calibri"/>
                <a:sym typeface="Calibri"/>
              </a:rPr>
              <a:t>Predicted </a:t>
            </a:r>
            <a:r>
              <a:rPr lang="en-US" sz="2000" dirty="0">
                <a:solidFill>
                  <a:srgbClr val="C00000"/>
                </a:solidFill>
                <a:ea typeface="Calibri"/>
                <a:cs typeface="Calibri"/>
                <a:sym typeface="Calibri"/>
              </a:rPr>
              <a:t>Label : </a:t>
            </a:r>
            <a:r>
              <a:rPr lang="en-US" sz="2000" dirty="0" smtClean="0">
                <a:solidFill>
                  <a:srgbClr val="C00000"/>
                </a:solidFill>
                <a:ea typeface="Calibri"/>
                <a:cs typeface="Calibri"/>
                <a:sym typeface="Calibri"/>
              </a:rPr>
              <a:t>Positive</a:t>
            </a:r>
            <a:endParaRPr lang="en-US" sz="2000" dirty="0">
              <a:solidFill>
                <a:srgbClr val="C00000"/>
              </a:solidFill>
              <a:ea typeface="Calibri"/>
              <a:cs typeface="Calibri"/>
              <a:sym typeface="Calibri"/>
            </a:endParaRPr>
          </a:p>
        </p:txBody>
      </p:sp>
      <p:sp>
        <p:nvSpPr>
          <p:cNvPr id="15" name="Shape 335"/>
          <p:cNvSpPr txBox="1">
            <a:spLocks noGrp="1"/>
          </p:cNvSpPr>
          <p:nvPr>
            <p:ph type="title"/>
          </p:nvPr>
        </p:nvSpPr>
        <p:spPr>
          <a:xfrm>
            <a:off x="138544" y="510924"/>
            <a:ext cx="9005455"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959" b="0" i="0" u="none" strike="noStrike" cap="none" dirty="0" smtClean="0">
                <a:solidFill>
                  <a:schemeClr val="dk1"/>
                </a:solidFill>
                <a:latin typeface="Calibri"/>
                <a:ea typeface="Calibri"/>
                <a:cs typeface="Calibri"/>
                <a:sym typeface="Calibri"/>
              </a:rPr>
              <a:t>The Saliency </a:t>
            </a:r>
            <a:r>
              <a:rPr lang="en-US" sz="3959" b="0" i="0" u="none" strike="noStrike" cap="none" dirty="0" err="1">
                <a:solidFill>
                  <a:schemeClr val="dk1"/>
                </a:solidFill>
                <a:latin typeface="Calibri"/>
                <a:ea typeface="Calibri"/>
                <a:cs typeface="Calibri"/>
                <a:sym typeface="Calibri"/>
              </a:rPr>
              <a:t>Heatmap</a:t>
            </a:r>
            <a:r>
              <a:rPr lang="en-US" sz="3959" b="0" i="0" u="none" strike="noStrike" cap="none" dirty="0">
                <a:solidFill>
                  <a:schemeClr val="dk1"/>
                </a:solidFill>
                <a:latin typeface="Calibri"/>
                <a:ea typeface="Calibri"/>
                <a:cs typeface="Calibri"/>
                <a:sym typeface="Calibri"/>
              </a:rPr>
              <a:t> </a:t>
            </a:r>
            <a:r>
              <a:rPr lang="en-US" sz="3959" b="0" i="0" u="none" strike="noStrike" cap="none" dirty="0" smtClean="0">
                <a:solidFill>
                  <a:schemeClr val="dk1"/>
                </a:solidFill>
                <a:latin typeface="Calibri"/>
                <a:ea typeface="Calibri"/>
                <a:cs typeface="Calibri"/>
                <a:sym typeface="Calibri"/>
              </a:rPr>
              <a:t>might not be capturing the whole story…</a:t>
            </a:r>
            <a:r>
              <a:rPr lang="en-US" sz="3959" b="0" i="0" u="none" strike="noStrike" cap="none" dirty="0">
                <a:solidFill>
                  <a:schemeClr val="dk1"/>
                </a:solidFill>
                <a:latin typeface="Calibri"/>
                <a:ea typeface="Calibri"/>
                <a:cs typeface="Calibri"/>
                <a:sym typeface="Calibri"/>
              </a:rPr>
              <a:t/>
            </a:r>
            <a:br>
              <a:rPr lang="en-US" sz="3959" b="0" i="0" u="none" strike="noStrike" cap="none" dirty="0">
                <a:solidFill>
                  <a:schemeClr val="dk1"/>
                </a:solidFill>
                <a:latin typeface="Calibri"/>
                <a:ea typeface="Calibri"/>
                <a:cs typeface="Calibri"/>
                <a:sym typeface="Calibri"/>
              </a:rPr>
            </a:br>
            <a:r>
              <a:rPr lang="en-US" sz="2430" b="0" i="0" u="none" strike="noStrike" cap="none" dirty="0">
                <a:solidFill>
                  <a:schemeClr val="dk1"/>
                </a:solidFill>
                <a:latin typeface="Calibri"/>
                <a:ea typeface="Calibri"/>
                <a:cs typeface="Calibri"/>
                <a:sym typeface="Calibri"/>
              </a:rPr>
              <a:t>Visualizing and Understanding Neural Models in NLP (Li et al. 2016)</a:t>
            </a:r>
            <a:br>
              <a:rPr lang="en-US" sz="2430" b="0" i="0" u="none" strike="noStrike" cap="none" dirty="0">
                <a:solidFill>
                  <a:schemeClr val="dk1"/>
                </a:solidFill>
                <a:latin typeface="Calibri"/>
                <a:ea typeface="Calibri"/>
                <a:cs typeface="Calibri"/>
                <a:sym typeface="Calibri"/>
              </a:rPr>
            </a:br>
            <a:endParaRPr lang="en-US" sz="243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8012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t>Making sense of the DNA</a:t>
            </a:r>
            <a:endParaRPr lang="en-US" sz="2800" b="1" dirty="0"/>
          </a:p>
        </p:txBody>
      </p:sp>
      <p:sp>
        <p:nvSpPr>
          <p:cNvPr id="3" name="Content Placeholder 2"/>
          <p:cNvSpPr>
            <a:spLocks noGrp="1"/>
          </p:cNvSpPr>
          <p:nvPr>
            <p:ph idx="1"/>
          </p:nvPr>
        </p:nvSpPr>
        <p:spPr>
          <a:xfrm>
            <a:off x="400050" y="1825625"/>
            <a:ext cx="5389813" cy="4490954"/>
          </a:xfrm>
        </p:spPr>
        <p:txBody>
          <a:bodyPr>
            <a:normAutofit/>
          </a:bodyPr>
          <a:lstStyle/>
          <a:p>
            <a:r>
              <a:rPr lang="en-US" sz="1800" dirty="0" smtClean="0"/>
              <a:t>Coding region: </a:t>
            </a:r>
          </a:p>
          <a:p>
            <a:pPr lvl="1"/>
            <a:r>
              <a:rPr lang="en-US" sz="1800" dirty="0" smtClean="0"/>
              <a:t>Codes for the shape/function of the protein</a:t>
            </a:r>
          </a:p>
          <a:p>
            <a:pPr lvl="1"/>
            <a:r>
              <a:rPr lang="en-US" sz="1800" dirty="0"/>
              <a:t>&lt;</a:t>
            </a:r>
            <a:r>
              <a:rPr lang="en-US" sz="1800" dirty="0" smtClean="0"/>
              <a:t>2% of the human genome</a:t>
            </a:r>
          </a:p>
          <a:p>
            <a:pPr lvl="1"/>
            <a:r>
              <a:rPr lang="en-US" sz="1800" dirty="0" smtClean="0"/>
              <a:t>Accounts for ~7% of disease-associated variants</a:t>
            </a:r>
          </a:p>
          <a:p>
            <a:pPr lvl="1"/>
            <a:r>
              <a:rPr lang="en-US" sz="1800" dirty="0" smtClean="0"/>
              <a:t>Mutations are often deadly</a:t>
            </a:r>
          </a:p>
          <a:p>
            <a:pPr lvl="1"/>
            <a:endParaRPr lang="en-US" sz="1800" dirty="0"/>
          </a:p>
        </p:txBody>
      </p:sp>
    </p:spTree>
    <p:extLst>
      <p:ext uri="{BB962C8B-B14F-4D97-AF65-F5344CB8AC3E}">
        <p14:creationId xmlns:p14="http://schemas.microsoft.com/office/powerpoint/2010/main" val="6319738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lvl="0" indent="0" rtl="0">
              <a:spcBef>
                <a:spcPts val="0"/>
              </a:spcBef>
              <a:buNone/>
            </a:pPr>
            <a:endParaRPr/>
          </a:p>
          <a:p>
            <a:pPr marL="0" lvl="0" indent="0" rtl="0">
              <a:spcBef>
                <a:spcPts val="0"/>
              </a:spcBef>
              <a:buNone/>
            </a:pPr>
            <a:endParaRPr/>
          </a:p>
          <a:p>
            <a:pPr marL="0" lvl="0" indent="0" rtl="0">
              <a:spcBef>
                <a:spcPts val="0"/>
              </a:spcBef>
              <a:buNone/>
            </a:pPr>
            <a:endParaRPr/>
          </a:p>
        </p:txBody>
      </p:sp>
      <p:sp>
        <p:nvSpPr>
          <p:cNvPr id="355" name="Shape 355"/>
          <p:cNvSpPr txBox="1"/>
          <p:nvPr/>
        </p:nvSpPr>
        <p:spPr>
          <a:xfrm>
            <a:off x="488550" y="3095879"/>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t>
            </a:r>
          </a:p>
        </p:txBody>
      </p:sp>
      <p:grpSp>
        <p:nvGrpSpPr>
          <p:cNvPr id="358" name="Shape 358"/>
          <p:cNvGrpSpPr/>
          <p:nvPr/>
        </p:nvGrpSpPr>
        <p:grpSpPr>
          <a:xfrm>
            <a:off x="568396" y="1841725"/>
            <a:ext cx="5381774" cy="783000"/>
            <a:chOff x="609725" y="1841725"/>
            <a:chExt cx="5982125" cy="783000"/>
          </a:xfrm>
        </p:grpSpPr>
        <p:cxnSp>
          <p:nvCxnSpPr>
            <p:cNvPr id="359" name="Shape 359"/>
            <p:cNvCxnSpPr/>
            <p:nvPr/>
          </p:nvCxnSpPr>
          <p:spPr>
            <a:xfrm rot="10800000" flipH="1">
              <a:off x="1984325" y="1841725"/>
              <a:ext cx="876900" cy="783000"/>
            </a:xfrm>
            <a:prstGeom prst="curvedConnector3">
              <a:avLst>
                <a:gd name="adj1" fmla="val 50000"/>
              </a:avLst>
            </a:prstGeom>
            <a:noFill/>
            <a:ln w="38100" cap="flat" cmpd="sng">
              <a:solidFill>
                <a:srgbClr val="FF0000"/>
              </a:solidFill>
              <a:prstDash val="solid"/>
              <a:round/>
              <a:headEnd type="none" w="lg" len="lg"/>
              <a:tailEnd type="none" w="lg" len="lg"/>
            </a:ln>
          </p:spPr>
        </p:cxnSp>
        <p:cxnSp>
          <p:nvCxnSpPr>
            <p:cNvPr id="360" name="Shape 360"/>
            <p:cNvCxnSpPr/>
            <p:nvPr/>
          </p:nvCxnSpPr>
          <p:spPr>
            <a:xfrm>
              <a:off x="609725" y="2624725"/>
              <a:ext cx="1374600" cy="0"/>
            </a:xfrm>
            <a:prstGeom prst="straightConnector1">
              <a:avLst/>
            </a:prstGeom>
            <a:noFill/>
            <a:ln w="38100" cap="flat" cmpd="sng">
              <a:solidFill>
                <a:srgbClr val="FF0000"/>
              </a:solidFill>
              <a:prstDash val="solid"/>
              <a:round/>
              <a:headEnd type="none" w="lg" len="lg"/>
              <a:tailEnd type="none" w="lg" len="lg"/>
            </a:ln>
          </p:spPr>
        </p:cxnSp>
        <p:cxnSp>
          <p:nvCxnSpPr>
            <p:cNvPr id="361" name="Shape 361"/>
            <p:cNvCxnSpPr/>
            <p:nvPr/>
          </p:nvCxnSpPr>
          <p:spPr>
            <a:xfrm>
              <a:off x="2781850" y="1846150"/>
              <a:ext cx="3810000" cy="0"/>
            </a:xfrm>
            <a:prstGeom prst="straightConnector1">
              <a:avLst/>
            </a:prstGeom>
            <a:noFill/>
            <a:ln w="38100" cap="flat" cmpd="sng">
              <a:solidFill>
                <a:srgbClr val="FF0000"/>
              </a:solidFill>
              <a:prstDash val="solid"/>
              <a:round/>
              <a:headEnd type="none" w="lg" len="lg"/>
              <a:tailEnd type="none" w="lg" len="lg"/>
            </a:ln>
          </p:spPr>
        </p:cxnSp>
      </p:grpSp>
      <p:pic>
        <p:nvPicPr>
          <p:cNvPr id="362" name="Shape 362"/>
          <p:cNvPicPr preferRelativeResize="0"/>
          <p:nvPr/>
        </p:nvPicPr>
        <p:blipFill rotWithShape="1">
          <a:blip r:embed="rId3">
            <a:alphaModFix/>
          </a:blip>
          <a:srcRect l="51533"/>
          <a:stretch/>
        </p:blipFill>
        <p:spPr>
          <a:xfrm>
            <a:off x="6831599" y="1501800"/>
            <a:ext cx="2160000" cy="5096100"/>
          </a:xfrm>
          <a:prstGeom prst="rect">
            <a:avLst/>
          </a:prstGeom>
          <a:noFill/>
          <a:ln>
            <a:noFill/>
          </a:ln>
        </p:spPr>
      </p:pic>
      <p:sp>
        <p:nvSpPr>
          <p:cNvPr id="363" name="Shape 363"/>
          <p:cNvSpPr txBox="1"/>
          <p:nvPr/>
        </p:nvSpPr>
        <p:spPr>
          <a:xfrm>
            <a:off x="149775" y="-10500"/>
            <a:ext cx="8876100" cy="1664700"/>
          </a:xfrm>
          <a:prstGeom prst="rect">
            <a:avLst/>
          </a:prstGeom>
          <a:noFill/>
          <a:ln>
            <a:noFill/>
          </a:ln>
        </p:spPr>
        <p:txBody>
          <a:bodyPr lIns="91425" tIns="91425" rIns="91425" bIns="91425" anchor="ctr" anchorCtr="0">
            <a:noAutofit/>
          </a:bodyPr>
          <a:lstStyle/>
          <a:p>
            <a:pPr lvl="0" algn="ctr" rtl="0">
              <a:spcBef>
                <a:spcPts val="0"/>
              </a:spcBef>
              <a:buNone/>
            </a:pPr>
            <a:r>
              <a:rPr lang="en-US" sz="3959">
                <a:solidFill>
                  <a:schemeClr val="dk1"/>
                </a:solidFill>
                <a:latin typeface="Calibri"/>
                <a:ea typeface="Calibri"/>
                <a:cs typeface="Calibri"/>
                <a:sym typeface="Calibri"/>
              </a:rPr>
              <a:t>Temporal output scores</a:t>
            </a:r>
          </a:p>
        </p:txBody>
      </p:sp>
      <p:sp>
        <p:nvSpPr>
          <p:cNvPr id="19" name="Rectangle 18"/>
          <p:cNvSpPr/>
          <p:nvPr/>
        </p:nvSpPr>
        <p:spPr>
          <a:xfrm>
            <a:off x="770021" y="1752600"/>
            <a:ext cx="5972247" cy="495977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Shape 356"/>
          <p:cNvSpPr txBox="1"/>
          <p:nvPr/>
        </p:nvSpPr>
        <p:spPr>
          <a:xfrm>
            <a:off x="488550" y="2666000"/>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highlight>
                  <a:srgbClr val="FFFF00"/>
                </a:highlight>
              </a:rPr>
              <a:t>A A G C T G T C A G C A T T T G C T A A A</a:t>
            </a:r>
          </a:p>
        </p:txBody>
      </p:sp>
      <p:sp>
        <p:nvSpPr>
          <p:cNvPr id="13" name="Frame 12"/>
          <p:cNvSpPr/>
          <p:nvPr/>
        </p:nvSpPr>
        <p:spPr>
          <a:xfrm>
            <a:off x="1267326" y="2725281"/>
            <a:ext cx="1453148" cy="508919"/>
          </a:xfrm>
          <a:prstGeom prst="frame">
            <a:avLst/>
          </a:prstGeom>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20753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pSp>
        <p:nvGrpSpPr>
          <p:cNvPr id="29" name="Shape 358"/>
          <p:cNvGrpSpPr/>
          <p:nvPr/>
        </p:nvGrpSpPr>
        <p:grpSpPr>
          <a:xfrm>
            <a:off x="568396" y="1841725"/>
            <a:ext cx="5381774" cy="783000"/>
            <a:chOff x="609725" y="1841725"/>
            <a:chExt cx="5982125" cy="783000"/>
          </a:xfrm>
        </p:grpSpPr>
        <p:cxnSp>
          <p:nvCxnSpPr>
            <p:cNvPr id="30" name="Shape 359"/>
            <p:cNvCxnSpPr/>
            <p:nvPr/>
          </p:nvCxnSpPr>
          <p:spPr>
            <a:xfrm rot="10800000" flipH="1">
              <a:off x="1984325" y="1841725"/>
              <a:ext cx="876900" cy="783000"/>
            </a:xfrm>
            <a:prstGeom prst="curvedConnector3">
              <a:avLst>
                <a:gd name="adj1" fmla="val 50000"/>
              </a:avLst>
            </a:prstGeom>
            <a:noFill/>
            <a:ln w="38100" cap="flat" cmpd="sng">
              <a:solidFill>
                <a:srgbClr val="FF0000"/>
              </a:solidFill>
              <a:prstDash val="solid"/>
              <a:round/>
              <a:headEnd type="none" w="lg" len="lg"/>
              <a:tailEnd type="none" w="lg" len="lg"/>
            </a:ln>
          </p:spPr>
        </p:cxnSp>
        <p:cxnSp>
          <p:nvCxnSpPr>
            <p:cNvPr id="31" name="Shape 360"/>
            <p:cNvCxnSpPr/>
            <p:nvPr/>
          </p:nvCxnSpPr>
          <p:spPr>
            <a:xfrm>
              <a:off x="609725" y="2624725"/>
              <a:ext cx="1374600" cy="0"/>
            </a:xfrm>
            <a:prstGeom prst="straightConnector1">
              <a:avLst/>
            </a:prstGeom>
            <a:noFill/>
            <a:ln w="38100" cap="flat" cmpd="sng">
              <a:solidFill>
                <a:srgbClr val="FF0000"/>
              </a:solidFill>
              <a:prstDash val="solid"/>
              <a:round/>
              <a:headEnd type="none" w="lg" len="lg"/>
              <a:tailEnd type="none" w="lg" len="lg"/>
            </a:ln>
          </p:spPr>
        </p:cxnSp>
        <p:cxnSp>
          <p:nvCxnSpPr>
            <p:cNvPr id="32" name="Shape 361"/>
            <p:cNvCxnSpPr/>
            <p:nvPr/>
          </p:nvCxnSpPr>
          <p:spPr>
            <a:xfrm>
              <a:off x="2781850" y="1846150"/>
              <a:ext cx="3810000" cy="0"/>
            </a:xfrm>
            <a:prstGeom prst="straightConnector1">
              <a:avLst/>
            </a:prstGeom>
            <a:noFill/>
            <a:ln w="38100" cap="flat" cmpd="sng">
              <a:solidFill>
                <a:srgbClr val="FF0000"/>
              </a:solidFill>
              <a:prstDash val="solid"/>
              <a:round/>
              <a:headEnd type="none" w="lg" len="lg"/>
              <a:tailEnd type="none" w="lg" len="lg"/>
            </a:ln>
          </p:spPr>
        </p:cxnSp>
      </p:grpSp>
      <p:sp>
        <p:nvSpPr>
          <p:cNvPr id="349" name="Shape 349"/>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lvl="0" indent="0" rtl="0">
              <a:spcBef>
                <a:spcPts val="0"/>
              </a:spcBef>
              <a:buNone/>
            </a:pPr>
            <a:endParaRPr/>
          </a:p>
          <a:p>
            <a:pPr marL="0" lvl="0" indent="0" rtl="0">
              <a:spcBef>
                <a:spcPts val="0"/>
              </a:spcBef>
              <a:buNone/>
            </a:pPr>
            <a:endParaRPr/>
          </a:p>
          <a:p>
            <a:pPr marL="0" lvl="0" indent="0" rtl="0">
              <a:spcBef>
                <a:spcPts val="0"/>
              </a:spcBef>
              <a:buNone/>
            </a:pPr>
            <a:endParaRPr/>
          </a:p>
        </p:txBody>
      </p:sp>
      <p:sp>
        <p:nvSpPr>
          <p:cNvPr id="354" name="Shape 354"/>
          <p:cNvSpPr txBox="1"/>
          <p:nvPr/>
        </p:nvSpPr>
        <p:spPr>
          <a:xfrm>
            <a:off x="488550" y="3525758"/>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a:t>
            </a:r>
          </a:p>
        </p:txBody>
      </p:sp>
      <p:sp>
        <p:nvSpPr>
          <p:cNvPr id="355" name="Shape 355"/>
          <p:cNvSpPr txBox="1"/>
          <p:nvPr/>
        </p:nvSpPr>
        <p:spPr>
          <a:xfrm>
            <a:off x="488550" y="3095879"/>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t>
            </a:r>
          </a:p>
        </p:txBody>
      </p:sp>
      <p:pic>
        <p:nvPicPr>
          <p:cNvPr id="362" name="Shape 362"/>
          <p:cNvPicPr preferRelativeResize="0"/>
          <p:nvPr/>
        </p:nvPicPr>
        <p:blipFill rotWithShape="1">
          <a:blip r:embed="rId3">
            <a:alphaModFix/>
          </a:blip>
          <a:srcRect l="51533"/>
          <a:stretch/>
        </p:blipFill>
        <p:spPr>
          <a:xfrm>
            <a:off x="6831599" y="1501800"/>
            <a:ext cx="2160000" cy="5096100"/>
          </a:xfrm>
          <a:prstGeom prst="rect">
            <a:avLst/>
          </a:prstGeom>
          <a:noFill/>
          <a:ln>
            <a:noFill/>
          </a:ln>
        </p:spPr>
      </p:pic>
      <p:sp>
        <p:nvSpPr>
          <p:cNvPr id="363" name="Shape 363"/>
          <p:cNvSpPr txBox="1"/>
          <p:nvPr/>
        </p:nvSpPr>
        <p:spPr>
          <a:xfrm>
            <a:off x="149775" y="-10500"/>
            <a:ext cx="8876100" cy="1664700"/>
          </a:xfrm>
          <a:prstGeom prst="rect">
            <a:avLst/>
          </a:prstGeom>
          <a:noFill/>
          <a:ln>
            <a:noFill/>
          </a:ln>
        </p:spPr>
        <p:txBody>
          <a:bodyPr lIns="91425" tIns="91425" rIns="91425" bIns="91425" anchor="ctr" anchorCtr="0">
            <a:noAutofit/>
          </a:bodyPr>
          <a:lstStyle/>
          <a:p>
            <a:pPr lvl="0" algn="ctr" rtl="0">
              <a:spcBef>
                <a:spcPts val="0"/>
              </a:spcBef>
              <a:buNone/>
            </a:pPr>
            <a:r>
              <a:rPr lang="en-US" sz="3959">
                <a:solidFill>
                  <a:schemeClr val="dk1"/>
                </a:solidFill>
                <a:latin typeface="Calibri"/>
                <a:ea typeface="Calibri"/>
                <a:cs typeface="Calibri"/>
                <a:sym typeface="Calibri"/>
              </a:rPr>
              <a:t>Temporal output scores</a:t>
            </a:r>
          </a:p>
        </p:txBody>
      </p:sp>
      <p:sp>
        <p:nvSpPr>
          <p:cNvPr id="19" name="Rectangle 18"/>
          <p:cNvSpPr/>
          <p:nvPr/>
        </p:nvSpPr>
        <p:spPr>
          <a:xfrm>
            <a:off x="1026696" y="1822344"/>
            <a:ext cx="5804904" cy="495977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Shape 356"/>
          <p:cNvSpPr txBox="1"/>
          <p:nvPr/>
        </p:nvSpPr>
        <p:spPr>
          <a:xfrm>
            <a:off x="488550" y="2666000"/>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dirty="0">
                <a:highlight>
                  <a:srgbClr val="FFFF00"/>
                </a:highlight>
              </a:rPr>
              <a:t>A A G C T G T C A G C A T T T G C T A A A</a:t>
            </a:r>
          </a:p>
        </p:txBody>
      </p:sp>
      <p:sp>
        <p:nvSpPr>
          <p:cNvPr id="16" name="Frame 15"/>
          <p:cNvSpPr/>
          <p:nvPr/>
        </p:nvSpPr>
        <p:spPr>
          <a:xfrm>
            <a:off x="1267326" y="2725281"/>
            <a:ext cx="1453148" cy="508919"/>
          </a:xfrm>
          <a:prstGeom prst="frame">
            <a:avLst/>
          </a:prstGeom>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9576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pSp>
        <p:nvGrpSpPr>
          <p:cNvPr id="29" name="Shape 358"/>
          <p:cNvGrpSpPr/>
          <p:nvPr/>
        </p:nvGrpSpPr>
        <p:grpSpPr>
          <a:xfrm>
            <a:off x="568396" y="1841725"/>
            <a:ext cx="5381774" cy="783000"/>
            <a:chOff x="609725" y="1841725"/>
            <a:chExt cx="5982125" cy="783000"/>
          </a:xfrm>
        </p:grpSpPr>
        <p:cxnSp>
          <p:nvCxnSpPr>
            <p:cNvPr id="30" name="Shape 359"/>
            <p:cNvCxnSpPr/>
            <p:nvPr/>
          </p:nvCxnSpPr>
          <p:spPr>
            <a:xfrm rot="10800000" flipH="1">
              <a:off x="1984325" y="1841725"/>
              <a:ext cx="876900" cy="783000"/>
            </a:xfrm>
            <a:prstGeom prst="curvedConnector3">
              <a:avLst>
                <a:gd name="adj1" fmla="val 50000"/>
              </a:avLst>
            </a:prstGeom>
            <a:noFill/>
            <a:ln w="38100" cap="flat" cmpd="sng">
              <a:solidFill>
                <a:srgbClr val="FF0000"/>
              </a:solidFill>
              <a:prstDash val="solid"/>
              <a:round/>
              <a:headEnd type="none" w="lg" len="lg"/>
              <a:tailEnd type="none" w="lg" len="lg"/>
            </a:ln>
          </p:spPr>
        </p:cxnSp>
        <p:cxnSp>
          <p:nvCxnSpPr>
            <p:cNvPr id="31" name="Shape 360"/>
            <p:cNvCxnSpPr/>
            <p:nvPr/>
          </p:nvCxnSpPr>
          <p:spPr>
            <a:xfrm>
              <a:off x="609725" y="2624725"/>
              <a:ext cx="1374600" cy="0"/>
            </a:xfrm>
            <a:prstGeom prst="straightConnector1">
              <a:avLst/>
            </a:prstGeom>
            <a:noFill/>
            <a:ln w="38100" cap="flat" cmpd="sng">
              <a:solidFill>
                <a:srgbClr val="FF0000"/>
              </a:solidFill>
              <a:prstDash val="solid"/>
              <a:round/>
              <a:headEnd type="none" w="lg" len="lg"/>
              <a:tailEnd type="none" w="lg" len="lg"/>
            </a:ln>
          </p:spPr>
        </p:cxnSp>
        <p:cxnSp>
          <p:nvCxnSpPr>
            <p:cNvPr id="32" name="Shape 361"/>
            <p:cNvCxnSpPr/>
            <p:nvPr/>
          </p:nvCxnSpPr>
          <p:spPr>
            <a:xfrm>
              <a:off x="2781850" y="1846150"/>
              <a:ext cx="3810000" cy="0"/>
            </a:xfrm>
            <a:prstGeom prst="straightConnector1">
              <a:avLst/>
            </a:prstGeom>
            <a:noFill/>
            <a:ln w="38100" cap="flat" cmpd="sng">
              <a:solidFill>
                <a:srgbClr val="FF0000"/>
              </a:solidFill>
              <a:prstDash val="solid"/>
              <a:round/>
              <a:headEnd type="none" w="lg" len="lg"/>
              <a:tailEnd type="none" w="lg" len="lg"/>
            </a:ln>
          </p:spPr>
        </p:cxnSp>
      </p:grpSp>
      <p:sp>
        <p:nvSpPr>
          <p:cNvPr id="349" name="Shape 349"/>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lvl="0" indent="0" rtl="0">
              <a:spcBef>
                <a:spcPts val="0"/>
              </a:spcBef>
              <a:buNone/>
            </a:pPr>
            <a:endParaRPr/>
          </a:p>
          <a:p>
            <a:pPr marL="0" lvl="0" indent="0" rtl="0">
              <a:spcBef>
                <a:spcPts val="0"/>
              </a:spcBef>
              <a:buNone/>
            </a:pPr>
            <a:endParaRPr/>
          </a:p>
          <a:p>
            <a:pPr marL="0" lvl="0" indent="0" rtl="0">
              <a:spcBef>
                <a:spcPts val="0"/>
              </a:spcBef>
              <a:buNone/>
            </a:pPr>
            <a:endParaRPr/>
          </a:p>
        </p:txBody>
      </p:sp>
      <p:sp>
        <p:nvSpPr>
          <p:cNvPr id="350" name="Shape 350"/>
          <p:cNvSpPr txBox="1"/>
          <p:nvPr/>
        </p:nvSpPr>
        <p:spPr>
          <a:xfrm>
            <a:off x="488550" y="3955637"/>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G </a:t>
            </a:r>
          </a:p>
        </p:txBody>
      </p:sp>
      <p:sp>
        <p:nvSpPr>
          <p:cNvPr id="354" name="Shape 354"/>
          <p:cNvSpPr txBox="1"/>
          <p:nvPr/>
        </p:nvSpPr>
        <p:spPr>
          <a:xfrm>
            <a:off x="488550" y="3525758"/>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a:t>
            </a:r>
          </a:p>
        </p:txBody>
      </p:sp>
      <p:sp>
        <p:nvSpPr>
          <p:cNvPr id="355" name="Shape 355"/>
          <p:cNvSpPr txBox="1"/>
          <p:nvPr/>
        </p:nvSpPr>
        <p:spPr>
          <a:xfrm>
            <a:off x="488550" y="3095879"/>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t>
            </a:r>
          </a:p>
        </p:txBody>
      </p:sp>
      <p:pic>
        <p:nvPicPr>
          <p:cNvPr id="362" name="Shape 362"/>
          <p:cNvPicPr preferRelativeResize="0"/>
          <p:nvPr/>
        </p:nvPicPr>
        <p:blipFill rotWithShape="1">
          <a:blip r:embed="rId3">
            <a:alphaModFix/>
          </a:blip>
          <a:srcRect l="51533"/>
          <a:stretch/>
        </p:blipFill>
        <p:spPr>
          <a:xfrm>
            <a:off x="6831599" y="1501800"/>
            <a:ext cx="2160000" cy="5096100"/>
          </a:xfrm>
          <a:prstGeom prst="rect">
            <a:avLst/>
          </a:prstGeom>
          <a:noFill/>
          <a:ln>
            <a:noFill/>
          </a:ln>
        </p:spPr>
      </p:pic>
      <p:sp>
        <p:nvSpPr>
          <p:cNvPr id="363" name="Shape 363"/>
          <p:cNvSpPr txBox="1"/>
          <p:nvPr/>
        </p:nvSpPr>
        <p:spPr>
          <a:xfrm>
            <a:off x="149775" y="-10500"/>
            <a:ext cx="8876100" cy="1664700"/>
          </a:xfrm>
          <a:prstGeom prst="rect">
            <a:avLst/>
          </a:prstGeom>
          <a:noFill/>
          <a:ln>
            <a:noFill/>
          </a:ln>
        </p:spPr>
        <p:txBody>
          <a:bodyPr lIns="91425" tIns="91425" rIns="91425" bIns="91425" anchor="ctr" anchorCtr="0">
            <a:noAutofit/>
          </a:bodyPr>
          <a:lstStyle/>
          <a:p>
            <a:pPr lvl="0" algn="ctr" rtl="0">
              <a:spcBef>
                <a:spcPts val="0"/>
              </a:spcBef>
              <a:buNone/>
            </a:pPr>
            <a:r>
              <a:rPr lang="en-US" sz="3959">
                <a:solidFill>
                  <a:schemeClr val="dk1"/>
                </a:solidFill>
                <a:latin typeface="Calibri"/>
                <a:ea typeface="Calibri"/>
                <a:cs typeface="Calibri"/>
                <a:sym typeface="Calibri"/>
              </a:rPr>
              <a:t>Temporal output scores</a:t>
            </a:r>
          </a:p>
        </p:txBody>
      </p:sp>
      <p:sp>
        <p:nvSpPr>
          <p:cNvPr id="18" name="Rectangle 17"/>
          <p:cNvSpPr/>
          <p:nvPr/>
        </p:nvSpPr>
        <p:spPr>
          <a:xfrm>
            <a:off x="1331494" y="1822344"/>
            <a:ext cx="5195306" cy="495977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Shape 356"/>
          <p:cNvSpPr txBox="1"/>
          <p:nvPr/>
        </p:nvSpPr>
        <p:spPr>
          <a:xfrm>
            <a:off x="488550" y="2666000"/>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highlight>
                  <a:srgbClr val="FFFF00"/>
                </a:highlight>
              </a:rPr>
              <a:t>A A G C T G T C A G C A T T T G C T A A A</a:t>
            </a:r>
          </a:p>
        </p:txBody>
      </p:sp>
      <p:sp>
        <p:nvSpPr>
          <p:cNvPr id="15" name="Frame 14"/>
          <p:cNvSpPr/>
          <p:nvPr/>
        </p:nvSpPr>
        <p:spPr>
          <a:xfrm>
            <a:off x="1267326" y="2725281"/>
            <a:ext cx="1453148" cy="508919"/>
          </a:xfrm>
          <a:prstGeom prst="frame">
            <a:avLst/>
          </a:prstGeom>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75622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pSp>
        <p:nvGrpSpPr>
          <p:cNvPr id="29" name="Shape 358"/>
          <p:cNvGrpSpPr/>
          <p:nvPr/>
        </p:nvGrpSpPr>
        <p:grpSpPr>
          <a:xfrm>
            <a:off x="568396" y="1841725"/>
            <a:ext cx="5381774" cy="783000"/>
            <a:chOff x="609725" y="1841725"/>
            <a:chExt cx="5982125" cy="783000"/>
          </a:xfrm>
        </p:grpSpPr>
        <p:cxnSp>
          <p:nvCxnSpPr>
            <p:cNvPr id="30" name="Shape 359"/>
            <p:cNvCxnSpPr/>
            <p:nvPr/>
          </p:nvCxnSpPr>
          <p:spPr>
            <a:xfrm rot="10800000" flipH="1">
              <a:off x="1984325" y="1841725"/>
              <a:ext cx="876900" cy="783000"/>
            </a:xfrm>
            <a:prstGeom prst="curvedConnector3">
              <a:avLst>
                <a:gd name="adj1" fmla="val 50000"/>
              </a:avLst>
            </a:prstGeom>
            <a:noFill/>
            <a:ln w="38100" cap="flat" cmpd="sng">
              <a:solidFill>
                <a:srgbClr val="FF0000"/>
              </a:solidFill>
              <a:prstDash val="solid"/>
              <a:round/>
              <a:headEnd type="none" w="lg" len="lg"/>
              <a:tailEnd type="none" w="lg" len="lg"/>
            </a:ln>
          </p:spPr>
        </p:cxnSp>
        <p:cxnSp>
          <p:nvCxnSpPr>
            <p:cNvPr id="31" name="Shape 360"/>
            <p:cNvCxnSpPr/>
            <p:nvPr/>
          </p:nvCxnSpPr>
          <p:spPr>
            <a:xfrm>
              <a:off x="609725" y="2624725"/>
              <a:ext cx="1374600" cy="0"/>
            </a:xfrm>
            <a:prstGeom prst="straightConnector1">
              <a:avLst/>
            </a:prstGeom>
            <a:noFill/>
            <a:ln w="38100" cap="flat" cmpd="sng">
              <a:solidFill>
                <a:srgbClr val="FF0000"/>
              </a:solidFill>
              <a:prstDash val="solid"/>
              <a:round/>
              <a:headEnd type="none" w="lg" len="lg"/>
              <a:tailEnd type="none" w="lg" len="lg"/>
            </a:ln>
          </p:spPr>
        </p:cxnSp>
        <p:cxnSp>
          <p:nvCxnSpPr>
            <p:cNvPr id="32" name="Shape 361"/>
            <p:cNvCxnSpPr/>
            <p:nvPr/>
          </p:nvCxnSpPr>
          <p:spPr>
            <a:xfrm>
              <a:off x="2781850" y="1846150"/>
              <a:ext cx="3810000" cy="0"/>
            </a:xfrm>
            <a:prstGeom prst="straightConnector1">
              <a:avLst/>
            </a:prstGeom>
            <a:noFill/>
            <a:ln w="38100" cap="flat" cmpd="sng">
              <a:solidFill>
                <a:srgbClr val="FF0000"/>
              </a:solidFill>
              <a:prstDash val="solid"/>
              <a:round/>
              <a:headEnd type="none" w="lg" len="lg"/>
              <a:tailEnd type="none" w="lg" len="lg"/>
            </a:ln>
          </p:spPr>
        </p:cxnSp>
      </p:grpSp>
      <p:sp>
        <p:nvSpPr>
          <p:cNvPr id="350" name="Shape 350"/>
          <p:cNvSpPr txBox="1"/>
          <p:nvPr/>
        </p:nvSpPr>
        <p:spPr>
          <a:xfrm>
            <a:off x="488550" y="3955637"/>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G </a:t>
            </a:r>
          </a:p>
        </p:txBody>
      </p:sp>
      <p:sp>
        <p:nvSpPr>
          <p:cNvPr id="351" name="Shape 351"/>
          <p:cNvSpPr txBox="1"/>
          <p:nvPr/>
        </p:nvSpPr>
        <p:spPr>
          <a:xfrm>
            <a:off x="488550" y="4385516"/>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G C </a:t>
            </a:r>
          </a:p>
        </p:txBody>
      </p:sp>
      <p:sp>
        <p:nvSpPr>
          <p:cNvPr id="354" name="Shape 354"/>
          <p:cNvSpPr txBox="1"/>
          <p:nvPr/>
        </p:nvSpPr>
        <p:spPr>
          <a:xfrm>
            <a:off x="488550" y="3525758"/>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a:t>
            </a:r>
          </a:p>
        </p:txBody>
      </p:sp>
      <p:sp>
        <p:nvSpPr>
          <p:cNvPr id="355" name="Shape 355"/>
          <p:cNvSpPr txBox="1"/>
          <p:nvPr/>
        </p:nvSpPr>
        <p:spPr>
          <a:xfrm>
            <a:off x="488550" y="3095879"/>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t>
            </a:r>
          </a:p>
        </p:txBody>
      </p:sp>
      <p:pic>
        <p:nvPicPr>
          <p:cNvPr id="362" name="Shape 362"/>
          <p:cNvPicPr preferRelativeResize="0"/>
          <p:nvPr/>
        </p:nvPicPr>
        <p:blipFill rotWithShape="1">
          <a:blip r:embed="rId3">
            <a:alphaModFix/>
          </a:blip>
          <a:srcRect l="51533"/>
          <a:stretch/>
        </p:blipFill>
        <p:spPr>
          <a:xfrm>
            <a:off x="6831599" y="1501800"/>
            <a:ext cx="2160000" cy="5096100"/>
          </a:xfrm>
          <a:prstGeom prst="rect">
            <a:avLst/>
          </a:prstGeom>
          <a:noFill/>
          <a:ln>
            <a:noFill/>
          </a:ln>
        </p:spPr>
      </p:pic>
      <p:sp>
        <p:nvSpPr>
          <p:cNvPr id="363" name="Shape 363"/>
          <p:cNvSpPr txBox="1"/>
          <p:nvPr/>
        </p:nvSpPr>
        <p:spPr>
          <a:xfrm>
            <a:off x="149775" y="-10500"/>
            <a:ext cx="8876100" cy="1664700"/>
          </a:xfrm>
          <a:prstGeom prst="rect">
            <a:avLst/>
          </a:prstGeom>
          <a:noFill/>
          <a:ln>
            <a:noFill/>
          </a:ln>
        </p:spPr>
        <p:txBody>
          <a:bodyPr lIns="91425" tIns="91425" rIns="91425" bIns="91425" anchor="ctr" anchorCtr="0">
            <a:noAutofit/>
          </a:bodyPr>
          <a:lstStyle/>
          <a:p>
            <a:pPr lvl="0" algn="ctr" rtl="0">
              <a:spcBef>
                <a:spcPts val="0"/>
              </a:spcBef>
              <a:buNone/>
            </a:pPr>
            <a:r>
              <a:rPr lang="en-US" sz="3959">
                <a:solidFill>
                  <a:schemeClr val="dk1"/>
                </a:solidFill>
                <a:latin typeface="Calibri"/>
                <a:ea typeface="Calibri"/>
                <a:cs typeface="Calibri"/>
                <a:sym typeface="Calibri"/>
              </a:rPr>
              <a:t>Temporal output scores</a:t>
            </a:r>
          </a:p>
        </p:txBody>
      </p:sp>
      <p:sp>
        <p:nvSpPr>
          <p:cNvPr id="28" name="Rectangle 27"/>
          <p:cNvSpPr/>
          <p:nvPr/>
        </p:nvSpPr>
        <p:spPr>
          <a:xfrm>
            <a:off x="1523999" y="1654200"/>
            <a:ext cx="4955410" cy="495977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Shape 356"/>
          <p:cNvSpPr txBox="1"/>
          <p:nvPr/>
        </p:nvSpPr>
        <p:spPr>
          <a:xfrm>
            <a:off x="488550" y="2666000"/>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highlight>
                  <a:srgbClr val="FFFF00"/>
                </a:highlight>
              </a:rPr>
              <a:t>A A G C T G T C A G C A T T T G C T A A A</a:t>
            </a:r>
          </a:p>
        </p:txBody>
      </p:sp>
      <p:sp>
        <p:nvSpPr>
          <p:cNvPr id="15" name="Frame 14"/>
          <p:cNvSpPr/>
          <p:nvPr/>
        </p:nvSpPr>
        <p:spPr>
          <a:xfrm>
            <a:off x="1267326" y="2725281"/>
            <a:ext cx="1453148" cy="508919"/>
          </a:xfrm>
          <a:prstGeom prst="frame">
            <a:avLst/>
          </a:prstGeom>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24255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pSp>
        <p:nvGrpSpPr>
          <p:cNvPr id="29" name="Shape 358"/>
          <p:cNvGrpSpPr/>
          <p:nvPr/>
        </p:nvGrpSpPr>
        <p:grpSpPr>
          <a:xfrm>
            <a:off x="568396" y="1841725"/>
            <a:ext cx="5381774" cy="783000"/>
            <a:chOff x="609725" y="1841725"/>
            <a:chExt cx="5982125" cy="783000"/>
          </a:xfrm>
        </p:grpSpPr>
        <p:cxnSp>
          <p:nvCxnSpPr>
            <p:cNvPr id="30" name="Shape 359"/>
            <p:cNvCxnSpPr/>
            <p:nvPr/>
          </p:nvCxnSpPr>
          <p:spPr>
            <a:xfrm rot="10800000" flipH="1">
              <a:off x="1984325" y="1841725"/>
              <a:ext cx="876900" cy="783000"/>
            </a:xfrm>
            <a:prstGeom prst="curvedConnector3">
              <a:avLst>
                <a:gd name="adj1" fmla="val 50000"/>
              </a:avLst>
            </a:prstGeom>
            <a:noFill/>
            <a:ln w="38100" cap="flat" cmpd="sng">
              <a:solidFill>
                <a:srgbClr val="FF0000"/>
              </a:solidFill>
              <a:prstDash val="solid"/>
              <a:round/>
              <a:headEnd type="none" w="lg" len="lg"/>
              <a:tailEnd type="none" w="lg" len="lg"/>
            </a:ln>
          </p:spPr>
        </p:cxnSp>
        <p:cxnSp>
          <p:nvCxnSpPr>
            <p:cNvPr id="31" name="Shape 360"/>
            <p:cNvCxnSpPr/>
            <p:nvPr/>
          </p:nvCxnSpPr>
          <p:spPr>
            <a:xfrm>
              <a:off x="609725" y="2624725"/>
              <a:ext cx="1374600" cy="0"/>
            </a:xfrm>
            <a:prstGeom prst="straightConnector1">
              <a:avLst/>
            </a:prstGeom>
            <a:noFill/>
            <a:ln w="38100" cap="flat" cmpd="sng">
              <a:solidFill>
                <a:srgbClr val="FF0000"/>
              </a:solidFill>
              <a:prstDash val="solid"/>
              <a:round/>
              <a:headEnd type="none" w="lg" len="lg"/>
              <a:tailEnd type="none" w="lg" len="lg"/>
            </a:ln>
          </p:spPr>
        </p:cxnSp>
        <p:cxnSp>
          <p:nvCxnSpPr>
            <p:cNvPr id="32" name="Shape 361"/>
            <p:cNvCxnSpPr/>
            <p:nvPr/>
          </p:nvCxnSpPr>
          <p:spPr>
            <a:xfrm>
              <a:off x="2781850" y="1846150"/>
              <a:ext cx="3810000" cy="0"/>
            </a:xfrm>
            <a:prstGeom prst="straightConnector1">
              <a:avLst/>
            </a:prstGeom>
            <a:noFill/>
            <a:ln w="38100" cap="flat" cmpd="sng">
              <a:solidFill>
                <a:srgbClr val="FF0000"/>
              </a:solidFill>
              <a:prstDash val="solid"/>
              <a:round/>
              <a:headEnd type="none" w="lg" len="lg"/>
              <a:tailEnd type="none" w="lg" len="lg"/>
            </a:ln>
          </p:spPr>
        </p:cxnSp>
      </p:grpSp>
      <p:sp>
        <p:nvSpPr>
          <p:cNvPr id="350" name="Shape 350"/>
          <p:cNvSpPr txBox="1"/>
          <p:nvPr/>
        </p:nvSpPr>
        <p:spPr>
          <a:xfrm>
            <a:off x="488550" y="3955637"/>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G </a:t>
            </a:r>
          </a:p>
        </p:txBody>
      </p:sp>
      <p:sp>
        <p:nvSpPr>
          <p:cNvPr id="351" name="Shape 351"/>
          <p:cNvSpPr txBox="1"/>
          <p:nvPr/>
        </p:nvSpPr>
        <p:spPr>
          <a:xfrm>
            <a:off x="488550" y="4385516"/>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G C </a:t>
            </a:r>
          </a:p>
        </p:txBody>
      </p:sp>
      <p:sp>
        <p:nvSpPr>
          <p:cNvPr id="354" name="Shape 354"/>
          <p:cNvSpPr txBox="1"/>
          <p:nvPr/>
        </p:nvSpPr>
        <p:spPr>
          <a:xfrm>
            <a:off x="488550" y="3525758"/>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a:t>
            </a:r>
          </a:p>
        </p:txBody>
      </p:sp>
      <p:sp>
        <p:nvSpPr>
          <p:cNvPr id="355" name="Shape 355"/>
          <p:cNvSpPr txBox="1"/>
          <p:nvPr/>
        </p:nvSpPr>
        <p:spPr>
          <a:xfrm>
            <a:off x="488550" y="3095879"/>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t>
            </a:r>
          </a:p>
        </p:txBody>
      </p:sp>
      <p:pic>
        <p:nvPicPr>
          <p:cNvPr id="362" name="Shape 362"/>
          <p:cNvPicPr preferRelativeResize="0"/>
          <p:nvPr/>
        </p:nvPicPr>
        <p:blipFill rotWithShape="1">
          <a:blip r:embed="rId3">
            <a:alphaModFix/>
          </a:blip>
          <a:srcRect l="51533"/>
          <a:stretch/>
        </p:blipFill>
        <p:spPr>
          <a:xfrm>
            <a:off x="6831599" y="1501800"/>
            <a:ext cx="2160000" cy="5096100"/>
          </a:xfrm>
          <a:prstGeom prst="rect">
            <a:avLst/>
          </a:prstGeom>
          <a:noFill/>
          <a:ln>
            <a:noFill/>
          </a:ln>
        </p:spPr>
      </p:pic>
      <p:sp>
        <p:nvSpPr>
          <p:cNvPr id="363" name="Shape 363"/>
          <p:cNvSpPr txBox="1"/>
          <p:nvPr/>
        </p:nvSpPr>
        <p:spPr>
          <a:xfrm>
            <a:off x="149775" y="-10500"/>
            <a:ext cx="8876100" cy="1664700"/>
          </a:xfrm>
          <a:prstGeom prst="rect">
            <a:avLst/>
          </a:prstGeom>
          <a:noFill/>
          <a:ln>
            <a:noFill/>
          </a:ln>
        </p:spPr>
        <p:txBody>
          <a:bodyPr lIns="91425" tIns="91425" rIns="91425" bIns="91425" anchor="ctr" anchorCtr="0">
            <a:noAutofit/>
          </a:bodyPr>
          <a:lstStyle/>
          <a:p>
            <a:pPr lvl="0" algn="ctr" rtl="0">
              <a:spcBef>
                <a:spcPts val="0"/>
              </a:spcBef>
              <a:buNone/>
            </a:pPr>
            <a:r>
              <a:rPr lang="en-US" sz="3959">
                <a:solidFill>
                  <a:schemeClr val="dk1"/>
                </a:solidFill>
                <a:latin typeface="Calibri"/>
                <a:ea typeface="Calibri"/>
                <a:cs typeface="Calibri"/>
                <a:sym typeface="Calibri"/>
              </a:rPr>
              <a:t>Temporal output scores</a:t>
            </a:r>
          </a:p>
        </p:txBody>
      </p:sp>
      <p:sp>
        <p:nvSpPr>
          <p:cNvPr id="28" name="Rectangle 27"/>
          <p:cNvSpPr/>
          <p:nvPr/>
        </p:nvSpPr>
        <p:spPr>
          <a:xfrm>
            <a:off x="1764629" y="1654200"/>
            <a:ext cx="4955410" cy="495977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Shape 356"/>
          <p:cNvSpPr txBox="1"/>
          <p:nvPr/>
        </p:nvSpPr>
        <p:spPr>
          <a:xfrm>
            <a:off x="488550" y="2666000"/>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highlight>
                  <a:srgbClr val="FFFF00"/>
                </a:highlight>
              </a:rPr>
              <a:t>A A G C T G T C A G C A T T T G C T A A A</a:t>
            </a:r>
          </a:p>
        </p:txBody>
      </p:sp>
      <p:sp>
        <p:nvSpPr>
          <p:cNvPr id="15" name="Shape 352"/>
          <p:cNvSpPr txBox="1"/>
          <p:nvPr/>
        </p:nvSpPr>
        <p:spPr>
          <a:xfrm>
            <a:off x="488550" y="4815395"/>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G C T </a:t>
            </a:r>
          </a:p>
        </p:txBody>
      </p:sp>
      <p:sp>
        <p:nvSpPr>
          <p:cNvPr id="17" name="Frame 16"/>
          <p:cNvSpPr/>
          <p:nvPr/>
        </p:nvSpPr>
        <p:spPr>
          <a:xfrm>
            <a:off x="1267326" y="2725281"/>
            <a:ext cx="1453148" cy="508919"/>
          </a:xfrm>
          <a:prstGeom prst="frame">
            <a:avLst/>
          </a:prstGeom>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864420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lvl="0" indent="0" rtl="0">
              <a:spcBef>
                <a:spcPts val="0"/>
              </a:spcBef>
              <a:buNone/>
            </a:pPr>
            <a:endParaRPr/>
          </a:p>
          <a:p>
            <a:pPr marL="0" lvl="0" indent="0" rtl="0">
              <a:spcBef>
                <a:spcPts val="0"/>
              </a:spcBef>
              <a:buNone/>
            </a:pPr>
            <a:endParaRPr/>
          </a:p>
          <a:p>
            <a:pPr marL="0" lvl="0" indent="0" rtl="0">
              <a:spcBef>
                <a:spcPts val="0"/>
              </a:spcBef>
              <a:buNone/>
            </a:pPr>
            <a:endParaRPr/>
          </a:p>
        </p:txBody>
      </p:sp>
      <p:sp>
        <p:nvSpPr>
          <p:cNvPr id="350" name="Shape 350"/>
          <p:cNvSpPr txBox="1"/>
          <p:nvPr/>
        </p:nvSpPr>
        <p:spPr>
          <a:xfrm>
            <a:off x="488550" y="3955637"/>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G </a:t>
            </a:r>
          </a:p>
        </p:txBody>
      </p:sp>
      <p:sp>
        <p:nvSpPr>
          <p:cNvPr id="351" name="Shape 351"/>
          <p:cNvSpPr txBox="1"/>
          <p:nvPr/>
        </p:nvSpPr>
        <p:spPr>
          <a:xfrm>
            <a:off x="488550" y="4385516"/>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G C </a:t>
            </a:r>
          </a:p>
        </p:txBody>
      </p:sp>
      <p:sp>
        <p:nvSpPr>
          <p:cNvPr id="352" name="Shape 352"/>
          <p:cNvSpPr txBox="1"/>
          <p:nvPr/>
        </p:nvSpPr>
        <p:spPr>
          <a:xfrm>
            <a:off x="488550" y="4815395"/>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G C T </a:t>
            </a:r>
          </a:p>
        </p:txBody>
      </p:sp>
      <p:sp>
        <p:nvSpPr>
          <p:cNvPr id="353" name="Shape 353"/>
          <p:cNvSpPr txBox="1"/>
          <p:nvPr/>
        </p:nvSpPr>
        <p:spPr>
          <a:xfrm>
            <a:off x="488550" y="5245275"/>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G C T G </a:t>
            </a:r>
          </a:p>
        </p:txBody>
      </p:sp>
      <p:sp>
        <p:nvSpPr>
          <p:cNvPr id="354" name="Shape 354"/>
          <p:cNvSpPr txBox="1"/>
          <p:nvPr/>
        </p:nvSpPr>
        <p:spPr>
          <a:xfrm>
            <a:off x="488550" y="3525758"/>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a:t>
            </a:r>
          </a:p>
        </p:txBody>
      </p:sp>
      <p:sp>
        <p:nvSpPr>
          <p:cNvPr id="355" name="Shape 355"/>
          <p:cNvSpPr txBox="1"/>
          <p:nvPr/>
        </p:nvSpPr>
        <p:spPr>
          <a:xfrm>
            <a:off x="488550" y="3095879"/>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t>
            </a:r>
          </a:p>
        </p:txBody>
      </p:sp>
      <p:sp>
        <p:nvSpPr>
          <p:cNvPr id="356" name="Shape 356"/>
          <p:cNvSpPr txBox="1"/>
          <p:nvPr/>
        </p:nvSpPr>
        <p:spPr>
          <a:xfrm>
            <a:off x="488550" y="2666000"/>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highlight>
                  <a:srgbClr val="FFFF00"/>
                </a:highlight>
              </a:rPr>
              <a:t>A A G C T G T C A G C A T T T G C T A A A</a:t>
            </a:r>
          </a:p>
        </p:txBody>
      </p:sp>
      <p:sp>
        <p:nvSpPr>
          <p:cNvPr id="357" name="Shape 357"/>
          <p:cNvSpPr txBox="1"/>
          <p:nvPr/>
        </p:nvSpPr>
        <p:spPr>
          <a:xfrm>
            <a:off x="488550" y="5715075"/>
            <a:ext cx="8166900" cy="469800"/>
          </a:xfrm>
          <a:prstGeom prst="rect">
            <a:avLst/>
          </a:prstGeom>
          <a:noFill/>
          <a:ln>
            <a:noFill/>
          </a:ln>
        </p:spPr>
        <p:txBody>
          <a:bodyPr lIns="91425" tIns="91425" rIns="91425" bIns="91425" anchor="t" anchorCtr="0">
            <a:noAutofit/>
          </a:bodyPr>
          <a:lstStyle/>
          <a:p>
            <a:pPr lvl="0" rtl="0">
              <a:spcBef>
                <a:spcPts val="0"/>
              </a:spcBef>
              <a:buNone/>
            </a:pPr>
            <a:r>
              <a:rPr lang="en-US" sz="2400"/>
              <a:t>A A G C T G T … N …  </a:t>
            </a:r>
          </a:p>
        </p:txBody>
      </p:sp>
      <p:pic>
        <p:nvPicPr>
          <p:cNvPr id="362" name="Shape 362"/>
          <p:cNvPicPr preferRelativeResize="0"/>
          <p:nvPr/>
        </p:nvPicPr>
        <p:blipFill rotWithShape="1">
          <a:blip r:embed="rId3">
            <a:alphaModFix/>
          </a:blip>
          <a:srcRect l="51533"/>
          <a:stretch/>
        </p:blipFill>
        <p:spPr>
          <a:xfrm>
            <a:off x="6831599" y="1501800"/>
            <a:ext cx="2160000" cy="5096100"/>
          </a:xfrm>
          <a:prstGeom prst="rect">
            <a:avLst/>
          </a:prstGeom>
          <a:noFill/>
          <a:ln>
            <a:noFill/>
          </a:ln>
        </p:spPr>
      </p:pic>
      <p:sp>
        <p:nvSpPr>
          <p:cNvPr id="363" name="Shape 363"/>
          <p:cNvSpPr txBox="1"/>
          <p:nvPr/>
        </p:nvSpPr>
        <p:spPr>
          <a:xfrm>
            <a:off x="149775" y="-10500"/>
            <a:ext cx="8876100" cy="1664700"/>
          </a:xfrm>
          <a:prstGeom prst="rect">
            <a:avLst/>
          </a:prstGeom>
          <a:noFill/>
          <a:ln>
            <a:noFill/>
          </a:ln>
        </p:spPr>
        <p:txBody>
          <a:bodyPr lIns="91425" tIns="91425" rIns="91425" bIns="91425" anchor="ctr" anchorCtr="0">
            <a:noAutofit/>
          </a:bodyPr>
          <a:lstStyle/>
          <a:p>
            <a:pPr lvl="0" algn="ctr" rtl="0">
              <a:spcBef>
                <a:spcPts val="0"/>
              </a:spcBef>
              <a:buNone/>
            </a:pPr>
            <a:r>
              <a:rPr lang="en-US" sz="3959">
                <a:solidFill>
                  <a:schemeClr val="dk1"/>
                </a:solidFill>
                <a:latin typeface="Calibri"/>
                <a:ea typeface="Calibri"/>
                <a:cs typeface="Calibri"/>
                <a:sym typeface="Calibri"/>
              </a:rPr>
              <a:t>Temporal output scores</a:t>
            </a:r>
          </a:p>
        </p:txBody>
      </p:sp>
      <p:grpSp>
        <p:nvGrpSpPr>
          <p:cNvPr id="19" name="Shape 358"/>
          <p:cNvGrpSpPr/>
          <p:nvPr/>
        </p:nvGrpSpPr>
        <p:grpSpPr>
          <a:xfrm>
            <a:off x="391934" y="1841725"/>
            <a:ext cx="5381774" cy="783000"/>
            <a:chOff x="609725" y="1841725"/>
            <a:chExt cx="5982125" cy="783000"/>
          </a:xfrm>
        </p:grpSpPr>
        <p:cxnSp>
          <p:nvCxnSpPr>
            <p:cNvPr id="20" name="Shape 359"/>
            <p:cNvCxnSpPr/>
            <p:nvPr/>
          </p:nvCxnSpPr>
          <p:spPr>
            <a:xfrm rot="10800000" flipH="1">
              <a:off x="1984325" y="1841725"/>
              <a:ext cx="876900" cy="783000"/>
            </a:xfrm>
            <a:prstGeom prst="curvedConnector3">
              <a:avLst>
                <a:gd name="adj1" fmla="val 50000"/>
              </a:avLst>
            </a:prstGeom>
            <a:noFill/>
            <a:ln w="38100" cap="flat" cmpd="sng">
              <a:solidFill>
                <a:srgbClr val="FF0000"/>
              </a:solidFill>
              <a:prstDash val="solid"/>
              <a:round/>
              <a:headEnd type="none" w="lg" len="lg"/>
              <a:tailEnd type="none" w="lg" len="lg"/>
            </a:ln>
          </p:spPr>
        </p:cxnSp>
        <p:cxnSp>
          <p:nvCxnSpPr>
            <p:cNvPr id="21" name="Shape 360"/>
            <p:cNvCxnSpPr/>
            <p:nvPr/>
          </p:nvCxnSpPr>
          <p:spPr>
            <a:xfrm>
              <a:off x="609725" y="2624725"/>
              <a:ext cx="1374600" cy="0"/>
            </a:xfrm>
            <a:prstGeom prst="straightConnector1">
              <a:avLst/>
            </a:prstGeom>
            <a:noFill/>
            <a:ln w="38100" cap="flat" cmpd="sng">
              <a:solidFill>
                <a:srgbClr val="FF0000"/>
              </a:solidFill>
              <a:prstDash val="solid"/>
              <a:round/>
              <a:headEnd type="none" w="lg" len="lg"/>
              <a:tailEnd type="none" w="lg" len="lg"/>
            </a:ln>
          </p:spPr>
        </p:cxnSp>
        <p:cxnSp>
          <p:nvCxnSpPr>
            <p:cNvPr id="22" name="Shape 361"/>
            <p:cNvCxnSpPr/>
            <p:nvPr/>
          </p:nvCxnSpPr>
          <p:spPr>
            <a:xfrm>
              <a:off x="2781850" y="1846150"/>
              <a:ext cx="3810000" cy="0"/>
            </a:xfrm>
            <a:prstGeom prst="straightConnector1">
              <a:avLst/>
            </a:prstGeom>
            <a:noFill/>
            <a:ln w="38100" cap="flat" cmpd="sng">
              <a:solidFill>
                <a:srgbClr val="FF0000"/>
              </a:solidFill>
              <a:prstDash val="solid"/>
              <a:round/>
              <a:headEnd type="none" w="lg" len="lg"/>
              <a:tailEnd type="none" w="lg" len="lg"/>
            </a:ln>
          </p:spPr>
        </p:cxnSp>
      </p:grpSp>
      <p:sp>
        <p:nvSpPr>
          <p:cNvPr id="18" name="Frame 17"/>
          <p:cNvSpPr/>
          <p:nvPr/>
        </p:nvSpPr>
        <p:spPr>
          <a:xfrm>
            <a:off x="1267326" y="2725281"/>
            <a:ext cx="1453148" cy="508919"/>
          </a:xfrm>
          <a:prstGeom prst="frame">
            <a:avLst/>
          </a:prstGeom>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606963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9" name="Shape 369"/>
          <p:cNvSpPr txBox="1"/>
          <p:nvPr/>
        </p:nvSpPr>
        <p:spPr>
          <a:xfrm>
            <a:off x="630600" y="323100"/>
            <a:ext cx="7882800" cy="1143000"/>
          </a:xfrm>
          <a:prstGeom prst="rect">
            <a:avLst/>
          </a:prstGeom>
          <a:noFill/>
          <a:ln>
            <a:noFill/>
          </a:ln>
        </p:spPr>
        <p:txBody>
          <a:bodyPr lIns="91425" tIns="91425" rIns="91425" bIns="91425" anchor="ctr" anchorCtr="0">
            <a:noAutofit/>
          </a:bodyPr>
          <a:lstStyle/>
          <a:p>
            <a:pPr lvl="0" algn="ctr" rtl="0">
              <a:spcBef>
                <a:spcPts val="0"/>
              </a:spcBef>
              <a:buNone/>
            </a:pPr>
            <a:r>
              <a:rPr lang="en-US" sz="3959">
                <a:solidFill>
                  <a:schemeClr val="dk1"/>
                </a:solidFill>
                <a:latin typeface="Calibri"/>
                <a:ea typeface="Calibri"/>
                <a:cs typeface="Calibri"/>
                <a:sym typeface="Calibri"/>
              </a:rPr>
              <a:t>Well-defined motifs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076" r="1920"/>
          <a:stretch/>
        </p:blipFill>
        <p:spPr>
          <a:xfrm>
            <a:off x="14748" y="1466100"/>
            <a:ext cx="9129252" cy="5073444"/>
          </a:xfrm>
          <a:prstGeom prst="rect">
            <a:avLst/>
          </a:prstGeom>
        </p:spPr>
      </p:pic>
      <p:sp>
        <p:nvSpPr>
          <p:cNvPr id="2" name="Rectangle 1"/>
          <p:cNvSpPr/>
          <p:nvPr/>
        </p:nvSpPr>
        <p:spPr>
          <a:xfrm>
            <a:off x="7218947" y="786063"/>
            <a:ext cx="272716" cy="27271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18947" y="1168816"/>
            <a:ext cx="272716" cy="2727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539790" y="786063"/>
            <a:ext cx="1604210" cy="369332"/>
          </a:xfrm>
          <a:prstGeom prst="rect">
            <a:avLst/>
          </a:prstGeom>
          <a:noFill/>
        </p:spPr>
        <p:txBody>
          <a:bodyPr wrap="square" rtlCol="0">
            <a:spAutoFit/>
          </a:bodyPr>
          <a:lstStyle/>
          <a:p>
            <a:r>
              <a:rPr lang="en-US" smtClean="0"/>
              <a:t>Negative score</a:t>
            </a:r>
            <a:endParaRPr lang="en-US"/>
          </a:p>
        </p:txBody>
      </p:sp>
      <p:sp>
        <p:nvSpPr>
          <p:cNvPr id="7" name="TextBox 6"/>
          <p:cNvSpPr txBox="1"/>
          <p:nvPr/>
        </p:nvSpPr>
        <p:spPr>
          <a:xfrm>
            <a:off x="7525042" y="1115803"/>
            <a:ext cx="1604210" cy="369332"/>
          </a:xfrm>
          <a:prstGeom prst="rect">
            <a:avLst/>
          </a:prstGeom>
          <a:noFill/>
        </p:spPr>
        <p:txBody>
          <a:bodyPr wrap="square" rtlCol="0">
            <a:spAutoFit/>
          </a:bodyPr>
          <a:lstStyle/>
          <a:p>
            <a:r>
              <a:rPr lang="en-US" dirty="0" smtClean="0"/>
              <a:t>Positive score</a:t>
            </a:r>
            <a:endParaRPr lang="en-US" dirty="0"/>
          </a:p>
        </p:txBody>
      </p:sp>
    </p:spTree>
    <p:extLst>
      <p:ext uri="{BB962C8B-B14F-4D97-AF65-F5344CB8AC3E}">
        <p14:creationId xmlns:p14="http://schemas.microsoft.com/office/powerpoint/2010/main" val="13013115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Shape 374"/>
          <p:cNvPicPr preferRelativeResize="0"/>
          <p:nvPr/>
        </p:nvPicPr>
        <p:blipFill rotWithShape="1">
          <a:blip r:embed="rId3">
            <a:alphaModFix/>
          </a:blip>
          <a:srcRect l="1344" r="2650"/>
          <a:stretch/>
        </p:blipFill>
        <p:spPr>
          <a:xfrm>
            <a:off x="-14748" y="1374453"/>
            <a:ext cx="9185786" cy="5177147"/>
          </a:xfrm>
          <a:prstGeom prst="rect">
            <a:avLst/>
          </a:prstGeom>
          <a:noFill/>
          <a:ln>
            <a:noFill/>
          </a:ln>
        </p:spPr>
      </p:pic>
      <p:sp>
        <p:nvSpPr>
          <p:cNvPr id="375" name="Shape 375"/>
          <p:cNvSpPr txBox="1"/>
          <p:nvPr/>
        </p:nvSpPr>
        <p:spPr>
          <a:xfrm>
            <a:off x="630600" y="323100"/>
            <a:ext cx="7882800" cy="1143000"/>
          </a:xfrm>
          <a:prstGeom prst="rect">
            <a:avLst/>
          </a:prstGeom>
          <a:noFill/>
          <a:ln>
            <a:noFill/>
          </a:ln>
        </p:spPr>
        <p:txBody>
          <a:bodyPr lIns="91425" tIns="91425" rIns="91425" bIns="91425" anchor="ctr" anchorCtr="0">
            <a:noAutofit/>
          </a:bodyPr>
          <a:lstStyle/>
          <a:p>
            <a:pPr lvl="0" algn="ctr" rtl="0">
              <a:spcBef>
                <a:spcPts val="0"/>
              </a:spcBef>
              <a:buNone/>
            </a:pPr>
            <a:r>
              <a:rPr lang="en-US" sz="3959">
                <a:solidFill>
                  <a:schemeClr val="dk1"/>
                </a:solidFill>
                <a:latin typeface="Calibri"/>
                <a:ea typeface="Calibri"/>
                <a:cs typeface="Calibri"/>
                <a:sym typeface="Calibri"/>
              </a:rPr>
              <a:t>Well-defined motifs</a:t>
            </a:r>
          </a:p>
        </p:txBody>
      </p:sp>
      <p:sp>
        <p:nvSpPr>
          <p:cNvPr id="4" name="Rectangle 3"/>
          <p:cNvSpPr/>
          <p:nvPr/>
        </p:nvSpPr>
        <p:spPr>
          <a:xfrm>
            <a:off x="7218947" y="786063"/>
            <a:ext cx="272716" cy="27271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18947" y="1168816"/>
            <a:ext cx="272716" cy="2727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539790" y="786063"/>
            <a:ext cx="1604210" cy="369332"/>
          </a:xfrm>
          <a:prstGeom prst="rect">
            <a:avLst/>
          </a:prstGeom>
          <a:noFill/>
        </p:spPr>
        <p:txBody>
          <a:bodyPr wrap="square" rtlCol="0">
            <a:spAutoFit/>
          </a:bodyPr>
          <a:lstStyle/>
          <a:p>
            <a:r>
              <a:rPr lang="en-US" smtClean="0"/>
              <a:t>Negative score</a:t>
            </a:r>
            <a:endParaRPr lang="en-US"/>
          </a:p>
        </p:txBody>
      </p:sp>
      <p:sp>
        <p:nvSpPr>
          <p:cNvPr id="7" name="TextBox 6"/>
          <p:cNvSpPr txBox="1"/>
          <p:nvPr/>
        </p:nvSpPr>
        <p:spPr>
          <a:xfrm>
            <a:off x="7525042" y="1115803"/>
            <a:ext cx="1604210" cy="369332"/>
          </a:xfrm>
          <a:prstGeom prst="rect">
            <a:avLst/>
          </a:prstGeom>
          <a:noFill/>
        </p:spPr>
        <p:txBody>
          <a:bodyPr wrap="square" rtlCol="0">
            <a:spAutoFit/>
          </a:bodyPr>
          <a:lstStyle/>
          <a:p>
            <a:r>
              <a:rPr lang="en-US" dirty="0" smtClean="0"/>
              <a:t>Positive score</a:t>
            </a:r>
            <a:endParaRPr lang="en-US" dirty="0"/>
          </a:p>
        </p:txBody>
      </p:sp>
    </p:spTree>
    <p:extLst>
      <p:ext uri="{BB962C8B-B14F-4D97-AF65-F5344CB8AC3E}">
        <p14:creationId xmlns:p14="http://schemas.microsoft.com/office/powerpoint/2010/main" val="491635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p:cNvPicPr preferRelativeResize="0"/>
          <p:nvPr/>
        </p:nvPicPr>
        <p:blipFill rotWithShape="1">
          <a:blip r:embed="rId3">
            <a:alphaModFix/>
          </a:blip>
          <a:srcRect l="2199" r="5644"/>
          <a:stretch/>
        </p:blipFill>
        <p:spPr>
          <a:xfrm>
            <a:off x="-14748" y="1509066"/>
            <a:ext cx="9158748" cy="5068716"/>
          </a:xfrm>
          <a:prstGeom prst="rect">
            <a:avLst/>
          </a:prstGeom>
          <a:noFill/>
          <a:ln>
            <a:noFill/>
          </a:ln>
        </p:spPr>
      </p:pic>
      <p:cxnSp>
        <p:nvCxnSpPr>
          <p:cNvPr id="381" name="Shape 381"/>
          <p:cNvCxnSpPr>
            <a:stCxn id="382" idx="2"/>
          </p:cNvCxnSpPr>
          <p:nvPr/>
        </p:nvCxnSpPr>
        <p:spPr>
          <a:xfrm>
            <a:off x="2509744" y="1781425"/>
            <a:ext cx="2201581" cy="4274700"/>
          </a:xfrm>
          <a:prstGeom prst="straightConnector1">
            <a:avLst/>
          </a:prstGeom>
          <a:noFill/>
          <a:ln w="9525" cap="flat" cmpd="sng">
            <a:solidFill>
              <a:schemeClr val="dk2"/>
            </a:solidFill>
            <a:prstDash val="solid"/>
            <a:round/>
            <a:headEnd type="none" w="lg" len="lg"/>
            <a:tailEnd type="triangle" w="lg" len="lg"/>
          </a:ln>
        </p:spPr>
      </p:cxnSp>
      <p:sp>
        <p:nvSpPr>
          <p:cNvPr id="382" name="Shape 382"/>
          <p:cNvSpPr txBox="1"/>
          <p:nvPr/>
        </p:nvSpPr>
        <p:spPr>
          <a:xfrm>
            <a:off x="1185425" y="1328425"/>
            <a:ext cx="2648638" cy="453000"/>
          </a:xfrm>
          <a:prstGeom prst="rect">
            <a:avLst/>
          </a:prstGeom>
          <a:noFill/>
          <a:ln>
            <a:noFill/>
          </a:ln>
        </p:spPr>
        <p:txBody>
          <a:bodyPr lIns="91425" tIns="91425" rIns="91425" bIns="91425" anchor="t" anchorCtr="0">
            <a:noAutofit/>
          </a:bodyPr>
          <a:lstStyle/>
          <a:p>
            <a:pPr lvl="0" rtl="0">
              <a:spcBef>
                <a:spcPts val="0"/>
              </a:spcBef>
              <a:buNone/>
            </a:pPr>
            <a:r>
              <a:rPr lang="en-US"/>
              <a:t>What’s happening here?</a:t>
            </a:r>
          </a:p>
        </p:txBody>
      </p:sp>
      <p:sp>
        <p:nvSpPr>
          <p:cNvPr id="383" name="Shape 383"/>
          <p:cNvSpPr txBox="1"/>
          <p:nvPr/>
        </p:nvSpPr>
        <p:spPr>
          <a:xfrm>
            <a:off x="623226" y="-52104"/>
            <a:ext cx="7882800" cy="1143000"/>
          </a:xfrm>
          <a:prstGeom prst="rect">
            <a:avLst/>
          </a:prstGeom>
          <a:noFill/>
          <a:ln>
            <a:noFill/>
          </a:ln>
        </p:spPr>
        <p:txBody>
          <a:bodyPr lIns="91425" tIns="91425" rIns="91425" bIns="91425" anchor="ctr" anchorCtr="0">
            <a:noAutofit/>
          </a:bodyPr>
          <a:lstStyle/>
          <a:p>
            <a:pPr lvl="0" algn="ctr" rtl="0">
              <a:spcBef>
                <a:spcPts val="0"/>
              </a:spcBef>
              <a:buNone/>
            </a:pPr>
            <a:r>
              <a:rPr lang="en-US" sz="3959">
                <a:solidFill>
                  <a:schemeClr val="dk1"/>
                </a:solidFill>
                <a:latin typeface="Calibri"/>
                <a:ea typeface="Calibri"/>
                <a:cs typeface="Calibri"/>
                <a:sym typeface="Calibri"/>
              </a:rPr>
              <a:t>When the motif is less well-defined</a:t>
            </a:r>
          </a:p>
        </p:txBody>
      </p:sp>
      <p:sp>
        <p:nvSpPr>
          <p:cNvPr id="6" name="Rectangle 5"/>
          <p:cNvSpPr/>
          <p:nvPr/>
        </p:nvSpPr>
        <p:spPr>
          <a:xfrm>
            <a:off x="7218947" y="998685"/>
            <a:ext cx="272716" cy="27271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18947" y="1381438"/>
            <a:ext cx="272716" cy="2727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39790" y="998685"/>
            <a:ext cx="1604210" cy="369332"/>
          </a:xfrm>
          <a:prstGeom prst="rect">
            <a:avLst/>
          </a:prstGeom>
          <a:noFill/>
        </p:spPr>
        <p:txBody>
          <a:bodyPr wrap="square" rtlCol="0">
            <a:spAutoFit/>
          </a:bodyPr>
          <a:lstStyle/>
          <a:p>
            <a:r>
              <a:rPr lang="en-US" smtClean="0"/>
              <a:t>Negative score</a:t>
            </a:r>
            <a:endParaRPr lang="en-US"/>
          </a:p>
        </p:txBody>
      </p:sp>
      <p:sp>
        <p:nvSpPr>
          <p:cNvPr id="9" name="TextBox 8"/>
          <p:cNvSpPr txBox="1"/>
          <p:nvPr/>
        </p:nvSpPr>
        <p:spPr>
          <a:xfrm>
            <a:off x="7525042" y="1328425"/>
            <a:ext cx="1604210" cy="369332"/>
          </a:xfrm>
          <a:prstGeom prst="rect">
            <a:avLst/>
          </a:prstGeom>
          <a:noFill/>
        </p:spPr>
        <p:txBody>
          <a:bodyPr wrap="square" rtlCol="0">
            <a:spAutoFit/>
          </a:bodyPr>
          <a:lstStyle/>
          <a:p>
            <a:r>
              <a:rPr lang="en-US" dirty="0" smtClean="0"/>
              <a:t>Positive score</a:t>
            </a:r>
            <a:endParaRPr lang="en-US" dirty="0"/>
          </a:p>
        </p:txBody>
      </p:sp>
    </p:spTree>
    <p:extLst>
      <p:ext uri="{BB962C8B-B14F-4D97-AF65-F5344CB8AC3E}">
        <p14:creationId xmlns:p14="http://schemas.microsoft.com/office/powerpoint/2010/main" val="3842156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457200" y="1440544"/>
            <a:ext cx="8229600" cy="568597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What </a:t>
            </a:r>
            <a:r>
              <a:rPr lang="en-US" sz="2800" b="0" i="0" u="none" strike="noStrike" cap="none" dirty="0" smtClean="0">
                <a:solidFill>
                  <a:schemeClr val="dk1"/>
                </a:solidFill>
                <a:latin typeface="Calibri"/>
                <a:ea typeface="Calibri"/>
                <a:cs typeface="Calibri"/>
                <a:sym typeface="Calibri"/>
              </a:rPr>
              <a:t>could happen </a:t>
            </a:r>
            <a:r>
              <a:rPr lang="en-US" sz="2800" b="0" i="0" u="none" strike="noStrike" cap="none" dirty="0">
                <a:solidFill>
                  <a:schemeClr val="dk1"/>
                </a:solidFill>
                <a:latin typeface="Calibri"/>
                <a:ea typeface="Calibri"/>
                <a:cs typeface="Calibri"/>
                <a:sym typeface="Calibri"/>
              </a:rPr>
              <a:t>when </a:t>
            </a:r>
            <a:r>
              <a:rPr lang="en-US" sz="2800" b="0" i="0" u="none" strike="noStrike" cap="none" dirty="0" smtClean="0">
                <a:solidFill>
                  <a:schemeClr val="dk1"/>
                </a:solidFill>
                <a:latin typeface="Calibri"/>
                <a:ea typeface="Calibri"/>
                <a:cs typeface="Calibri"/>
                <a:sym typeface="Calibri"/>
              </a:rPr>
              <a:t>multiple </a:t>
            </a:r>
            <a:r>
              <a:rPr lang="en-US" sz="2800" b="0" i="0" u="none" strike="noStrike" cap="none" dirty="0">
                <a:solidFill>
                  <a:schemeClr val="dk1"/>
                </a:solidFill>
                <a:latin typeface="Calibri"/>
                <a:ea typeface="Calibri"/>
                <a:cs typeface="Calibri"/>
                <a:sym typeface="Calibri"/>
              </a:rPr>
              <a:t>sites are needed to be present at the same time?</a:t>
            </a:r>
          </a:p>
          <a:p>
            <a:pPr marL="0" marR="0" lvl="0" indent="0" algn="l" rtl="0">
              <a:spcBef>
                <a:spcPts val="56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
            </a:r>
            <a:br>
              <a:rPr lang="en-US" sz="2800" b="0" i="0" u="none" strike="noStrike" cap="none" dirty="0">
                <a:solidFill>
                  <a:schemeClr val="dk1"/>
                </a:solidFill>
                <a:latin typeface="Calibri"/>
                <a:ea typeface="Calibri"/>
                <a:cs typeface="Calibri"/>
                <a:sym typeface="Calibri"/>
              </a:rPr>
            </a:br>
            <a:endParaRPr lang="en-US" sz="2800" b="0" i="0" u="none" strike="noStrike" cap="none" dirty="0">
              <a:solidFill>
                <a:schemeClr val="dk1"/>
              </a:solidFill>
              <a:latin typeface="Calibri"/>
              <a:ea typeface="Calibri"/>
              <a:cs typeface="Calibri"/>
              <a:sym typeface="Calibri"/>
            </a:endParaRPr>
          </a:p>
          <a:p>
            <a:pPr marL="342900" marR="0" lvl="0" indent="-342900" algn="l" rtl="0">
              <a:spcBef>
                <a:spcPts val="640"/>
              </a:spcBef>
              <a:spcAft>
                <a:spcPts val="0"/>
              </a:spcAft>
              <a:buClr>
                <a:schemeClr val="dk1"/>
              </a:buClr>
              <a:buSzPct val="100000"/>
              <a:buFont typeface="Arial"/>
              <a:buNone/>
            </a:pPr>
            <a:endParaRPr sz="3200" b="0" i="0" u="none" strike="noStrike" cap="none" dirty="0">
              <a:solidFill>
                <a:schemeClr val="dk1"/>
              </a:solidFill>
              <a:latin typeface="Calibri"/>
              <a:ea typeface="Calibri"/>
              <a:cs typeface="Calibri"/>
              <a:sym typeface="Calibri"/>
            </a:endParaRPr>
          </a:p>
          <a:p>
            <a:pPr marL="342900" marR="0" lvl="0" indent="-342900" algn="l" rtl="0">
              <a:spcBef>
                <a:spcPts val="640"/>
              </a:spcBef>
              <a:spcAft>
                <a:spcPts val="0"/>
              </a:spcAft>
              <a:buClr>
                <a:schemeClr val="dk1"/>
              </a:buClr>
              <a:buSzPct val="100000"/>
              <a:buFont typeface="Arial"/>
              <a:buNone/>
            </a:pPr>
            <a:endParaRPr sz="3200" b="0" i="0" u="none" strike="noStrike" cap="none" dirty="0">
              <a:solidFill>
                <a:schemeClr val="dk1"/>
              </a:solidFill>
              <a:latin typeface="Calibri"/>
              <a:ea typeface="Calibri"/>
              <a:cs typeface="Calibri"/>
              <a:sym typeface="Calibri"/>
            </a:endParaRPr>
          </a:p>
          <a:p>
            <a:pPr marL="342900" marR="0" lvl="0" indent="-342900" algn="l" rtl="0">
              <a:spcBef>
                <a:spcPts val="640"/>
              </a:spcBef>
              <a:spcAft>
                <a:spcPts val="0"/>
              </a:spcAft>
              <a:buClr>
                <a:schemeClr val="dk1"/>
              </a:buClr>
              <a:buSzPct val="114285"/>
              <a:buFont typeface="Arial"/>
              <a:buChar char="•"/>
            </a:pPr>
            <a:r>
              <a:rPr lang="en-US" sz="2800" b="0" i="0" u="none" strike="noStrike" cap="none" dirty="0">
                <a:solidFill>
                  <a:schemeClr val="dk1"/>
                </a:solidFill>
                <a:latin typeface="Calibri"/>
                <a:ea typeface="Calibri"/>
                <a:cs typeface="Calibri"/>
                <a:sym typeface="Calibri"/>
              </a:rPr>
              <a:t>Long range </a:t>
            </a:r>
            <a:r>
              <a:rPr lang="en-US" sz="2800" b="0" i="0" u="none" strike="noStrike" cap="none" dirty="0" smtClean="0">
                <a:solidFill>
                  <a:schemeClr val="dk1"/>
                </a:solidFill>
                <a:latin typeface="Calibri"/>
                <a:ea typeface="Calibri"/>
                <a:cs typeface="Calibri"/>
                <a:sym typeface="Calibri"/>
              </a:rPr>
              <a:t>memory dependency might </a:t>
            </a:r>
            <a:r>
              <a:rPr lang="en-US" sz="2800" b="0" i="0" u="none" strike="noStrike" cap="none" dirty="0">
                <a:solidFill>
                  <a:schemeClr val="dk1"/>
                </a:solidFill>
                <a:latin typeface="Calibri"/>
                <a:ea typeface="Calibri"/>
                <a:cs typeface="Calibri"/>
                <a:sym typeface="Calibri"/>
              </a:rPr>
              <a:t>not </a:t>
            </a:r>
            <a:r>
              <a:rPr lang="en-US" sz="2800" b="0" i="0" u="none" strike="noStrike" cap="none" dirty="0" smtClean="0">
                <a:solidFill>
                  <a:schemeClr val="dk1"/>
                </a:solidFill>
                <a:latin typeface="Calibri"/>
                <a:ea typeface="Calibri"/>
                <a:cs typeface="Calibri"/>
                <a:sym typeface="Calibri"/>
              </a:rPr>
              <a:t>be </a:t>
            </a:r>
            <a:r>
              <a:rPr lang="en-US" sz="2800" b="0" i="0" u="none" strike="noStrike" cap="none" dirty="0">
                <a:solidFill>
                  <a:schemeClr val="dk1"/>
                </a:solidFill>
                <a:latin typeface="Calibri"/>
                <a:ea typeface="Calibri"/>
                <a:cs typeface="Calibri"/>
                <a:sym typeface="Calibri"/>
              </a:rPr>
              <a:t>reflected in </a:t>
            </a:r>
            <a:r>
              <a:rPr lang="en-US" sz="2800" b="0" i="0" u="none" strike="noStrike" cap="none" dirty="0" smtClean="0">
                <a:solidFill>
                  <a:schemeClr val="dk1"/>
                </a:solidFill>
                <a:latin typeface="Calibri"/>
                <a:ea typeface="Calibri"/>
                <a:cs typeface="Calibri"/>
                <a:sym typeface="Calibri"/>
              </a:rPr>
              <a:t>scores immediately</a:t>
            </a:r>
            <a:r>
              <a:rPr lang="en-US" sz="3200" b="0" i="0" u="none" strike="noStrike" cap="none" dirty="0">
                <a:solidFill>
                  <a:schemeClr val="dk1"/>
                </a:solidFill>
                <a:latin typeface="Calibri"/>
                <a:ea typeface="Calibri"/>
                <a:cs typeface="Calibri"/>
                <a:sym typeface="Calibri"/>
              </a:rPr>
              <a:t/>
            </a:r>
            <a:br>
              <a:rPr lang="en-US" sz="3200" b="0" i="0" u="none" strike="noStrike" cap="none" dirty="0">
                <a:solidFill>
                  <a:schemeClr val="dk1"/>
                </a:solidFill>
                <a:latin typeface="Calibri"/>
                <a:ea typeface="Calibri"/>
                <a:cs typeface="Calibri"/>
                <a:sym typeface="Calibri"/>
              </a:rPr>
            </a:br>
            <a:r>
              <a:rPr lang="en-US" sz="3200" b="0" i="0" u="none" strike="noStrike" cap="none" dirty="0">
                <a:solidFill>
                  <a:schemeClr val="dk1"/>
                </a:solidFill>
                <a:latin typeface="Calibri"/>
                <a:ea typeface="Calibri"/>
                <a:cs typeface="Calibri"/>
                <a:sym typeface="Calibri"/>
              </a:rPr>
              <a:t/>
            </a:r>
            <a:br>
              <a:rPr lang="en-US" sz="3200" b="0" i="0" u="none" strike="noStrike" cap="none" dirty="0">
                <a:solidFill>
                  <a:schemeClr val="dk1"/>
                </a:solidFill>
                <a:latin typeface="Calibri"/>
                <a:ea typeface="Calibri"/>
                <a:cs typeface="Calibri"/>
                <a:sym typeface="Calibri"/>
              </a:rPr>
            </a:br>
            <a:endParaRPr lang="en-US" sz="3200" b="0" i="0" u="none" strike="noStrike" cap="none" dirty="0">
              <a:solidFill>
                <a:schemeClr val="dk1"/>
              </a:solidFill>
              <a:latin typeface="Calibri"/>
              <a:ea typeface="Calibri"/>
              <a:cs typeface="Calibri"/>
              <a:sym typeface="Calibri"/>
            </a:endParaRPr>
          </a:p>
          <a:p>
            <a:pPr marL="342900" marR="0" lvl="0" indent="-342900" algn="l" rtl="0">
              <a:spcBef>
                <a:spcPts val="640"/>
              </a:spcBef>
              <a:buClr>
                <a:schemeClr val="dk1"/>
              </a:buClr>
              <a:buSzPct val="100000"/>
              <a:buFont typeface="Arial"/>
              <a:buNone/>
            </a:pPr>
            <a:endParaRPr sz="3200" b="0" i="0" u="none" strike="noStrike" cap="none" dirty="0">
              <a:solidFill>
                <a:schemeClr val="dk1"/>
              </a:solidFill>
              <a:latin typeface="Calibri"/>
              <a:ea typeface="Calibri"/>
              <a:cs typeface="Calibri"/>
              <a:sym typeface="Calibri"/>
            </a:endParaRPr>
          </a:p>
        </p:txBody>
      </p:sp>
      <p:sp>
        <p:nvSpPr>
          <p:cNvPr id="389" name="Shape 389"/>
          <p:cNvSpPr/>
          <p:nvPr/>
        </p:nvSpPr>
        <p:spPr>
          <a:xfrm>
            <a:off x="1001483" y="3815732"/>
            <a:ext cx="957942" cy="220778"/>
          </a:xfrm>
          <a:prstGeom prst="rect">
            <a:avLst/>
          </a:prstGeom>
          <a:solidFill>
            <a:srgbClr val="C00000"/>
          </a:solidFill>
          <a:ln w="9525" cap="flat" cmpd="sng">
            <a:solidFill>
              <a:srgbClr val="4A7DBA"/>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90" name="Shape 390"/>
          <p:cNvSpPr/>
          <p:nvPr/>
        </p:nvSpPr>
        <p:spPr>
          <a:xfrm>
            <a:off x="1988453" y="3790116"/>
            <a:ext cx="6168572" cy="231879"/>
          </a:xfrm>
          <a:prstGeom prst="rect">
            <a:avLst/>
          </a:prstGeom>
          <a:solidFill>
            <a:srgbClr val="0070C0"/>
          </a:solidFill>
          <a:ln w="9525" cap="flat" cmpd="sng">
            <a:solidFill>
              <a:srgbClr val="4A7DBA"/>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91" name="Shape 391"/>
          <p:cNvSpPr/>
          <p:nvPr/>
        </p:nvSpPr>
        <p:spPr>
          <a:xfrm>
            <a:off x="1001483" y="3172305"/>
            <a:ext cx="6516916" cy="250411"/>
          </a:xfrm>
          <a:prstGeom prst="rect">
            <a:avLst/>
          </a:prstGeom>
          <a:solidFill>
            <a:srgbClr val="0070C0"/>
          </a:solidFill>
          <a:ln w="9525" cap="flat" cmpd="sng">
            <a:solidFill>
              <a:srgbClr val="4A7DBA"/>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92" name="Shape 39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600" b="0" i="0" u="none" strike="noStrike" cap="none" dirty="0">
                <a:solidFill>
                  <a:schemeClr val="dk1"/>
                </a:solidFill>
                <a:latin typeface="Calibri"/>
                <a:ea typeface="Calibri"/>
                <a:cs typeface="Calibri"/>
                <a:sym typeface="Calibri"/>
              </a:rPr>
              <a:t>Limitations of </a:t>
            </a:r>
            <a:r>
              <a:rPr lang="en-US" sz="3600" b="0" i="0" u="none" strike="noStrike" cap="none" dirty="0" smtClean="0">
                <a:solidFill>
                  <a:schemeClr val="dk1"/>
                </a:solidFill>
                <a:latin typeface="Calibri"/>
                <a:ea typeface="Calibri"/>
                <a:cs typeface="Calibri"/>
                <a:sym typeface="Calibri"/>
              </a:rPr>
              <a:t>temporal </a:t>
            </a:r>
            <a:r>
              <a:rPr lang="en-US" sz="3600" b="0" i="0" u="none" strike="noStrike" cap="none" dirty="0">
                <a:solidFill>
                  <a:schemeClr val="dk1"/>
                </a:solidFill>
                <a:latin typeface="Calibri"/>
                <a:ea typeface="Calibri"/>
                <a:cs typeface="Calibri"/>
                <a:sym typeface="Calibri"/>
              </a:rPr>
              <a:t>output scores?</a:t>
            </a:r>
          </a:p>
        </p:txBody>
      </p:sp>
      <p:cxnSp>
        <p:nvCxnSpPr>
          <p:cNvPr id="393" name="Shape 393"/>
          <p:cNvCxnSpPr/>
          <p:nvPr/>
        </p:nvCxnSpPr>
        <p:spPr>
          <a:xfrm>
            <a:off x="928913" y="2540007"/>
            <a:ext cx="6981372" cy="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sp>
        <p:nvSpPr>
          <p:cNvPr id="394" name="Shape 394"/>
          <p:cNvSpPr/>
          <p:nvPr/>
        </p:nvSpPr>
        <p:spPr>
          <a:xfrm>
            <a:off x="1959426" y="2336807"/>
            <a:ext cx="1248228" cy="420914"/>
          </a:xfrm>
          <a:prstGeom prst="roundRect">
            <a:avLst>
              <a:gd name="adj" fmla="val 16667"/>
            </a:avLst>
          </a:prstGeom>
          <a:gradFill>
            <a:gsLst>
              <a:gs pos="0">
                <a:srgbClr val="FF932B"/>
              </a:gs>
              <a:gs pos="100000">
                <a:srgbClr val="FFB673"/>
              </a:gs>
            </a:gsLst>
            <a:lin ang="16200000" scaled="0"/>
          </a:gradFill>
          <a:ln w="9525" cap="flat" cmpd="sng">
            <a:solidFill>
              <a:srgbClr val="F5913F"/>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95" name="Shape 395"/>
          <p:cNvSpPr/>
          <p:nvPr/>
        </p:nvSpPr>
        <p:spPr>
          <a:xfrm>
            <a:off x="3853542" y="2336807"/>
            <a:ext cx="1248228" cy="420914"/>
          </a:xfrm>
          <a:prstGeom prst="roundRect">
            <a:avLst>
              <a:gd name="adj" fmla="val 16667"/>
            </a:avLst>
          </a:prstGeom>
          <a:gradFill>
            <a:gsLst>
              <a:gs pos="0">
                <a:srgbClr val="7F5AAB"/>
              </a:gs>
              <a:gs pos="100000">
                <a:srgbClr val="C7AEED"/>
              </a:gs>
            </a:gsLst>
            <a:lin ang="16200000" scaled="0"/>
          </a:gradFill>
          <a:ln w="9525" cap="flat" cmpd="sng">
            <a:solidFill>
              <a:srgbClr val="7C5F9F"/>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96" name="Shape 396"/>
          <p:cNvSpPr/>
          <p:nvPr/>
        </p:nvSpPr>
        <p:spPr>
          <a:xfrm>
            <a:off x="6270171" y="2329549"/>
            <a:ext cx="1248228" cy="420914"/>
          </a:xfrm>
          <a:prstGeom prst="roundRect">
            <a:avLst>
              <a:gd name="adj" fmla="val 16667"/>
            </a:avLst>
          </a:prstGeom>
          <a:gradFill>
            <a:gsLst>
              <a:gs pos="0">
                <a:srgbClr val="A0C94A"/>
              </a:gs>
              <a:gs pos="100000">
                <a:srgbClr val="DBFF9C"/>
              </a:gs>
            </a:gsLst>
            <a:lin ang="16200000" scaled="0"/>
          </a:gradFill>
          <a:ln w="9525" cap="flat" cmpd="sng">
            <a:solidFill>
              <a:srgbClr val="97B853"/>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397" name="Shape 397"/>
          <p:cNvCxnSpPr/>
          <p:nvPr/>
        </p:nvCxnSpPr>
        <p:spPr>
          <a:xfrm>
            <a:off x="1001483" y="3802745"/>
            <a:ext cx="7155600" cy="220800"/>
          </a:xfrm>
          <a:prstGeom prst="bentConnector3">
            <a:avLst>
              <a:gd name="adj1" fmla="val 13489"/>
            </a:avLst>
          </a:prstGeom>
          <a:noFill/>
          <a:ln w="38100" cap="flat" cmpd="sng">
            <a:solidFill>
              <a:srgbClr val="FFC000"/>
            </a:solidFill>
            <a:prstDash val="solid"/>
            <a:round/>
            <a:headEnd type="none" w="med" len="med"/>
            <a:tailEnd type="none" w="med" len="med"/>
          </a:ln>
          <a:effectLst>
            <a:outerShdw blurRad="39999" dist="20000" dir="5400000" rotWithShape="0">
              <a:srgbClr val="000000">
                <a:alpha val="37647"/>
              </a:srgbClr>
            </a:outerShdw>
          </a:effectLst>
        </p:spPr>
      </p:cxnSp>
      <p:sp>
        <p:nvSpPr>
          <p:cNvPr id="398" name="Shape 398"/>
          <p:cNvSpPr txBox="1"/>
          <p:nvPr/>
        </p:nvSpPr>
        <p:spPr>
          <a:xfrm>
            <a:off x="928913" y="2860858"/>
            <a:ext cx="1161143"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Forward</a:t>
            </a:r>
          </a:p>
        </p:txBody>
      </p:sp>
      <p:sp>
        <p:nvSpPr>
          <p:cNvPr id="399" name="Shape 399"/>
          <p:cNvSpPr txBox="1"/>
          <p:nvPr/>
        </p:nvSpPr>
        <p:spPr>
          <a:xfrm>
            <a:off x="921658" y="3459002"/>
            <a:ext cx="1161143"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Backward</a:t>
            </a:r>
          </a:p>
        </p:txBody>
      </p:sp>
      <p:sp>
        <p:nvSpPr>
          <p:cNvPr id="400" name="Shape 400"/>
          <p:cNvSpPr/>
          <p:nvPr/>
        </p:nvSpPr>
        <p:spPr>
          <a:xfrm>
            <a:off x="7511143" y="3186819"/>
            <a:ext cx="660399" cy="250411"/>
          </a:xfrm>
          <a:prstGeom prst="rect">
            <a:avLst/>
          </a:prstGeom>
          <a:solidFill>
            <a:srgbClr val="C00000"/>
          </a:solidFill>
          <a:ln w="9525" cap="flat" cmpd="sng">
            <a:solidFill>
              <a:srgbClr val="4A7DBA"/>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401" name="Shape 401"/>
          <p:cNvCxnSpPr/>
          <p:nvPr/>
        </p:nvCxnSpPr>
        <p:spPr>
          <a:xfrm rot="10800000" flipH="1">
            <a:off x="1001484" y="3172218"/>
            <a:ext cx="7155600" cy="250499"/>
          </a:xfrm>
          <a:prstGeom prst="bentConnector3">
            <a:avLst>
              <a:gd name="adj1" fmla="val 91175"/>
            </a:avLst>
          </a:prstGeom>
          <a:noFill/>
          <a:ln w="38100" cap="flat" cmpd="sng">
            <a:solidFill>
              <a:srgbClr val="FFC000"/>
            </a:solidFill>
            <a:prstDash val="solid"/>
            <a:round/>
            <a:headEnd type="none" w="med" len="med"/>
            <a:tailEnd type="none" w="med" len="med"/>
          </a:ln>
          <a:effectLst>
            <a:outerShdw blurRad="39999" dist="20000" dir="5400000" rotWithShape="0">
              <a:srgbClr val="000000">
                <a:alpha val="37647"/>
              </a:srgbClr>
            </a:outerShdw>
          </a:effectLst>
        </p:spPr>
      </p:cxnSp>
      <p:pic>
        <p:nvPicPr>
          <p:cNvPr id="402" name="Shape 402"/>
          <p:cNvPicPr preferRelativeResize="0"/>
          <p:nvPr/>
        </p:nvPicPr>
        <p:blipFill rotWithShape="1">
          <a:blip r:embed="rId3">
            <a:alphaModFix/>
          </a:blip>
          <a:srcRect/>
          <a:stretch/>
        </p:blipFill>
        <p:spPr>
          <a:xfrm>
            <a:off x="326567" y="5095500"/>
            <a:ext cx="8193316" cy="1283745"/>
          </a:xfrm>
          <a:prstGeom prst="rect">
            <a:avLst/>
          </a:prstGeom>
          <a:noFill/>
          <a:ln>
            <a:noFill/>
          </a:ln>
        </p:spPr>
      </p:pic>
      <p:sp>
        <p:nvSpPr>
          <p:cNvPr id="403" name="Shape 403"/>
          <p:cNvSpPr txBox="1"/>
          <p:nvPr/>
        </p:nvSpPr>
        <p:spPr>
          <a:xfrm>
            <a:off x="4319750" y="3284427"/>
            <a:ext cx="1765800" cy="1135200"/>
          </a:xfrm>
          <a:prstGeom prst="rect">
            <a:avLst/>
          </a:prstGeom>
          <a:noFill/>
          <a:ln>
            <a:noFill/>
          </a:ln>
        </p:spPr>
        <p:txBody>
          <a:bodyPr lIns="91425" tIns="91425" rIns="91425" bIns="91425" anchor="t" anchorCtr="0">
            <a:noAutofit/>
          </a:bodyPr>
          <a:lstStyle/>
          <a:p>
            <a:pPr lvl="0">
              <a:spcBef>
                <a:spcPts val="0"/>
              </a:spcBef>
              <a:buNone/>
            </a:pPr>
            <a:r>
              <a:rPr lang="en-US" sz="3600">
                <a:solidFill>
                  <a:srgbClr val="FF0000"/>
                </a:solidFill>
              </a:rPr>
              <a:t>?</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12479"/>
          <a:stretch/>
        </p:blipFill>
        <p:spPr>
          <a:xfrm>
            <a:off x="5894439" y="6232617"/>
            <a:ext cx="1219200" cy="266766"/>
          </a:xfrm>
          <a:prstGeom prst="rect">
            <a:avLst/>
          </a:prstGeom>
        </p:spPr>
      </p:pic>
      <p:sp>
        <p:nvSpPr>
          <p:cNvPr id="3" name="TextBox 2"/>
          <p:cNvSpPr txBox="1"/>
          <p:nvPr/>
        </p:nvSpPr>
        <p:spPr>
          <a:xfrm>
            <a:off x="4478333" y="5449993"/>
            <a:ext cx="1440426" cy="307777"/>
          </a:xfrm>
          <a:prstGeom prst="rect">
            <a:avLst/>
          </a:prstGeom>
          <a:noFill/>
        </p:spPr>
        <p:txBody>
          <a:bodyPr wrap="square" rtlCol="0">
            <a:spAutoFit/>
          </a:bodyPr>
          <a:lstStyle/>
          <a:p>
            <a:r>
              <a:rPr lang="en-US" dirty="0" smtClean="0"/>
              <a:t>Memory cell</a:t>
            </a:r>
            <a:endParaRPr lang="en-US" dirty="0"/>
          </a:p>
        </p:txBody>
      </p:sp>
      <p:sp>
        <p:nvSpPr>
          <p:cNvPr id="20" name="TextBox 19"/>
          <p:cNvSpPr txBox="1"/>
          <p:nvPr/>
        </p:nvSpPr>
        <p:spPr>
          <a:xfrm>
            <a:off x="4463585" y="5796364"/>
            <a:ext cx="1440426" cy="307777"/>
          </a:xfrm>
          <a:prstGeom prst="rect">
            <a:avLst/>
          </a:prstGeom>
          <a:noFill/>
        </p:spPr>
        <p:txBody>
          <a:bodyPr wrap="square" rtlCol="0">
            <a:spAutoFit/>
          </a:bodyPr>
          <a:lstStyle/>
          <a:p>
            <a:r>
              <a:rPr lang="en-US" dirty="0" smtClean="0"/>
              <a:t>Hidden state</a:t>
            </a:r>
            <a:endParaRPr lang="en-US" dirty="0"/>
          </a:p>
        </p:txBody>
      </p:sp>
      <p:sp>
        <p:nvSpPr>
          <p:cNvPr id="21" name="TextBox 20"/>
          <p:cNvSpPr txBox="1"/>
          <p:nvPr/>
        </p:nvSpPr>
        <p:spPr>
          <a:xfrm>
            <a:off x="4463585" y="6152145"/>
            <a:ext cx="1742418" cy="369332"/>
          </a:xfrm>
          <a:prstGeom prst="rect">
            <a:avLst/>
          </a:prstGeom>
          <a:noFill/>
        </p:spPr>
        <p:txBody>
          <a:bodyPr wrap="square" rtlCol="0">
            <a:spAutoFit/>
          </a:bodyPr>
          <a:lstStyle/>
          <a:p>
            <a:r>
              <a:rPr lang="en-US" dirty="0" smtClean="0"/>
              <a:t>Output vector</a:t>
            </a:r>
            <a:endParaRPr lang="en-US" dirty="0"/>
          </a:p>
        </p:txBody>
      </p:sp>
      <p:sp>
        <p:nvSpPr>
          <p:cNvPr id="4" name="Rectangle 3"/>
          <p:cNvSpPr/>
          <p:nvPr/>
        </p:nvSpPr>
        <p:spPr>
          <a:xfrm>
            <a:off x="5904011" y="6232617"/>
            <a:ext cx="301992" cy="288860"/>
          </a:xfrm>
          <a:prstGeom prst="rect">
            <a:avLst/>
          </a:prstGeom>
          <a:solidFill>
            <a:srgbClr val="D7838A">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773902" y="6257722"/>
            <a:ext cx="301992" cy="288860"/>
          </a:xfrm>
          <a:prstGeom prst="rect">
            <a:avLst/>
          </a:prstGeom>
          <a:solidFill>
            <a:srgbClr val="D7838A">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490448" y="5863285"/>
            <a:ext cx="301992" cy="288860"/>
          </a:xfrm>
          <a:prstGeom prst="rect">
            <a:avLst/>
          </a:prstGeom>
          <a:solidFill>
            <a:schemeClr val="accent6">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006029" y="5506345"/>
            <a:ext cx="301992" cy="288860"/>
          </a:xfrm>
          <a:prstGeom prst="rect">
            <a:avLst/>
          </a:prstGeom>
          <a:solidFill>
            <a:schemeClr val="accent4">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962643" y="5501173"/>
            <a:ext cx="301992" cy="288860"/>
          </a:xfrm>
          <a:prstGeom prst="rect">
            <a:avLst/>
          </a:prstGeom>
          <a:solidFill>
            <a:schemeClr val="accent6">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18728" y="5863285"/>
            <a:ext cx="301992" cy="288860"/>
          </a:xfrm>
          <a:prstGeom prst="rect">
            <a:avLst/>
          </a:prstGeom>
          <a:solidFill>
            <a:schemeClr val="accent2">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30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t>Making sense of the DNA</a:t>
            </a:r>
            <a:endParaRPr lang="en-US" sz="2800" b="1" dirty="0"/>
          </a:p>
        </p:txBody>
      </p:sp>
      <p:sp>
        <p:nvSpPr>
          <p:cNvPr id="3" name="Content Placeholder 2"/>
          <p:cNvSpPr>
            <a:spLocks noGrp="1"/>
          </p:cNvSpPr>
          <p:nvPr>
            <p:ph idx="1"/>
          </p:nvPr>
        </p:nvSpPr>
        <p:spPr>
          <a:xfrm>
            <a:off x="400050" y="1825625"/>
            <a:ext cx="5389813" cy="4490954"/>
          </a:xfrm>
        </p:spPr>
        <p:txBody>
          <a:bodyPr>
            <a:normAutofit/>
          </a:bodyPr>
          <a:lstStyle/>
          <a:p>
            <a:r>
              <a:rPr lang="en-US" sz="1800" dirty="0" smtClean="0"/>
              <a:t>Coding region: </a:t>
            </a:r>
          </a:p>
          <a:p>
            <a:pPr lvl="1"/>
            <a:r>
              <a:rPr lang="en-US" sz="1800" dirty="0" smtClean="0"/>
              <a:t>Codes for the shape/function of the protein</a:t>
            </a:r>
          </a:p>
          <a:p>
            <a:pPr lvl="1"/>
            <a:r>
              <a:rPr lang="en-US" sz="1800" dirty="0"/>
              <a:t>&lt;</a:t>
            </a:r>
            <a:r>
              <a:rPr lang="en-US" sz="1800" dirty="0" smtClean="0"/>
              <a:t>2% of the human genome</a:t>
            </a:r>
          </a:p>
          <a:p>
            <a:pPr lvl="1"/>
            <a:r>
              <a:rPr lang="en-US" sz="1800" dirty="0" smtClean="0"/>
              <a:t>Accounts for ~7% of disease-associated variants</a:t>
            </a:r>
          </a:p>
          <a:p>
            <a:pPr lvl="1"/>
            <a:r>
              <a:rPr lang="en-US" sz="1800" dirty="0" smtClean="0"/>
              <a:t>Mutations are often deadly</a:t>
            </a:r>
          </a:p>
          <a:p>
            <a:pPr lvl="1"/>
            <a:endParaRPr lang="en-US" sz="1800" dirty="0"/>
          </a:p>
        </p:txBody>
      </p:sp>
      <p:pic>
        <p:nvPicPr>
          <p:cNvPr id="6" name="Picture 5"/>
          <p:cNvPicPr>
            <a:picLocks noChangeAspect="1"/>
          </p:cNvPicPr>
          <p:nvPr/>
        </p:nvPicPr>
        <p:blipFill rotWithShape="1">
          <a:blip r:embed="rId3"/>
          <a:srcRect l="32247" t="54422"/>
          <a:stretch/>
        </p:blipFill>
        <p:spPr>
          <a:xfrm>
            <a:off x="6832666" y="2786226"/>
            <a:ext cx="2191017" cy="893959"/>
          </a:xfrm>
          <a:prstGeom prst="rect">
            <a:avLst/>
          </a:prstGeom>
        </p:spPr>
      </p:pic>
      <p:sp>
        <p:nvSpPr>
          <p:cNvPr id="8" name="TextBox 7"/>
          <p:cNvSpPr txBox="1"/>
          <p:nvPr/>
        </p:nvSpPr>
        <p:spPr>
          <a:xfrm>
            <a:off x="6832666" y="2363383"/>
            <a:ext cx="788999" cy="338554"/>
          </a:xfrm>
          <a:prstGeom prst="rect">
            <a:avLst/>
          </a:prstGeom>
          <a:noFill/>
        </p:spPr>
        <p:txBody>
          <a:bodyPr wrap="none" rtlCol="0">
            <a:spAutoFit/>
          </a:bodyPr>
          <a:lstStyle/>
          <a:p>
            <a:r>
              <a:rPr lang="en-US" sz="1600" smtClean="0"/>
              <a:t>Human</a:t>
            </a:r>
            <a:endParaRPr lang="en-US" sz="1600"/>
          </a:p>
        </p:txBody>
      </p:sp>
      <p:sp>
        <p:nvSpPr>
          <p:cNvPr id="9" name="TextBox 8"/>
          <p:cNvSpPr txBox="1"/>
          <p:nvPr/>
        </p:nvSpPr>
        <p:spPr>
          <a:xfrm>
            <a:off x="7724438" y="2363383"/>
            <a:ext cx="703654" cy="338554"/>
          </a:xfrm>
          <a:prstGeom prst="rect">
            <a:avLst/>
          </a:prstGeom>
          <a:noFill/>
        </p:spPr>
        <p:txBody>
          <a:bodyPr wrap="none" rtlCol="0">
            <a:spAutoFit/>
          </a:bodyPr>
          <a:lstStyle/>
          <a:p>
            <a:r>
              <a:rPr lang="en-US" sz="1600" smtClean="0"/>
              <a:t>Worm</a:t>
            </a:r>
            <a:endParaRPr lang="en-US" sz="1600"/>
          </a:p>
        </p:txBody>
      </p:sp>
      <p:sp>
        <p:nvSpPr>
          <p:cNvPr id="10" name="TextBox 9"/>
          <p:cNvSpPr txBox="1"/>
          <p:nvPr/>
        </p:nvSpPr>
        <p:spPr>
          <a:xfrm>
            <a:off x="8473368" y="2363383"/>
            <a:ext cx="616707" cy="338554"/>
          </a:xfrm>
          <a:prstGeom prst="rect">
            <a:avLst/>
          </a:prstGeom>
          <a:noFill/>
        </p:spPr>
        <p:txBody>
          <a:bodyPr wrap="none" rtlCol="0">
            <a:spAutoFit/>
          </a:bodyPr>
          <a:lstStyle/>
          <a:p>
            <a:r>
              <a:rPr lang="en-US" sz="1600" smtClean="0"/>
              <a:t>Yeast</a:t>
            </a:r>
            <a:endParaRPr lang="en-US" sz="1600"/>
          </a:p>
        </p:txBody>
      </p:sp>
      <p:sp>
        <p:nvSpPr>
          <p:cNvPr id="11" name="TextBox 10"/>
          <p:cNvSpPr txBox="1"/>
          <p:nvPr/>
        </p:nvSpPr>
        <p:spPr>
          <a:xfrm>
            <a:off x="7227165" y="1725325"/>
            <a:ext cx="1631152" cy="584775"/>
          </a:xfrm>
          <a:prstGeom prst="rect">
            <a:avLst/>
          </a:prstGeom>
          <a:noFill/>
        </p:spPr>
        <p:txBody>
          <a:bodyPr wrap="none" rtlCol="0">
            <a:spAutoFit/>
          </a:bodyPr>
          <a:lstStyle/>
          <a:p>
            <a:r>
              <a:rPr lang="en-US" sz="1600" dirty="0" smtClean="0"/>
              <a:t>Relative numbers</a:t>
            </a:r>
          </a:p>
          <a:p>
            <a:pPr algn="ctr"/>
            <a:r>
              <a:rPr lang="en-US" sz="1600" dirty="0" smtClean="0"/>
              <a:t>of coding genes</a:t>
            </a:r>
            <a:endParaRPr lang="en-US" sz="1600" dirty="0"/>
          </a:p>
        </p:txBody>
      </p:sp>
      <p:sp>
        <p:nvSpPr>
          <p:cNvPr id="13" name="TextBox 12"/>
          <p:cNvSpPr txBox="1"/>
          <p:nvPr/>
        </p:nvSpPr>
        <p:spPr>
          <a:xfrm>
            <a:off x="6015789" y="6304002"/>
            <a:ext cx="3128211" cy="400110"/>
          </a:xfrm>
          <a:prstGeom prst="rect">
            <a:avLst/>
          </a:prstGeom>
          <a:noFill/>
        </p:spPr>
        <p:txBody>
          <a:bodyPr wrap="square" rtlCol="0">
            <a:spAutoFit/>
          </a:bodyPr>
          <a:lstStyle/>
          <a:p>
            <a:r>
              <a:rPr lang="en-US" sz="1000" smtClean="0">
                <a:solidFill>
                  <a:schemeClr val="bg1">
                    <a:lumMod val="50000"/>
                  </a:schemeClr>
                </a:solidFill>
              </a:rPr>
              <a:t>(Adapted from </a:t>
            </a:r>
            <a:r>
              <a:rPr lang="en-US" sz="1000" dirty="0" smtClean="0">
                <a:solidFill>
                  <a:schemeClr val="bg1">
                    <a:lumMod val="50000"/>
                  </a:schemeClr>
                </a:solidFill>
              </a:rPr>
              <a:t>Figure 3.1 of Junk DNA: A Journey Through the Dark Matter of the Genome, Nessa Carey)</a:t>
            </a:r>
            <a:endParaRPr lang="en-US" sz="1000" dirty="0">
              <a:solidFill>
                <a:schemeClr val="bg1">
                  <a:lumMod val="50000"/>
                </a:schemeClr>
              </a:solidFill>
            </a:endParaRPr>
          </a:p>
        </p:txBody>
      </p:sp>
    </p:spTree>
    <p:extLst>
      <p:ext uri="{BB962C8B-B14F-4D97-AF65-F5344CB8AC3E}">
        <p14:creationId xmlns:p14="http://schemas.microsoft.com/office/powerpoint/2010/main" val="20620936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457200" y="222682"/>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959" b="0" i="0" u="none" strike="noStrike" cap="none">
                <a:solidFill>
                  <a:schemeClr val="dk1"/>
                </a:solidFill>
                <a:latin typeface="Calibri"/>
                <a:ea typeface="Calibri"/>
                <a:cs typeface="Calibri"/>
                <a:sym typeface="Calibri"/>
              </a:rPr>
              <a:t>Gate activation statistics </a:t>
            </a:r>
            <a:br>
              <a:rPr lang="en-US" sz="3959" b="0" i="0" u="none" strike="noStrike" cap="none">
                <a:solidFill>
                  <a:schemeClr val="dk1"/>
                </a:solidFill>
                <a:latin typeface="Calibri"/>
                <a:ea typeface="Calibri"/>
                <a:cs typeface="Calibri"/>
                <a:sym typeface="Calibri"/>
              </a:rPr>
            </a:br>
            <a:r>
              <a:rPr lang="en-US" sz="2790" b="0" i="0" u="none" strike="noStrike" cap="none">
                <a:solidFill>
                  <a:schemeClr val="dk1"/>
                </a:solidFill>
                <a:latin typeface="Calibri"/>
                <a:ea typeface="Calibri"/>
                <a:cs typeface="Calibri"/>
                <a:sym typeface="Calibri"/>
              </a:rPr>
              <a:t>VISUALIZING AND UNDERSTANDING RECURRENT NETWORKS(</a:t>
            </a:r>
            <a:r>
              <a:rPr lang="en-US" sz="2790" b="0" i="0" u="none" strike="noStrike" cap="none" dirty="0" err="1">
                <a:solidFill>
                  <a:schemeClr val="dk1"/>
                </a:solidFill>
                <a:latin typeface="Calibri"/>
                <a:ea typeface="Calibri"/>
                <a:cs typeface="Calibri"/>
                <a:sym typeface="Calibri"/>
              </a:rPr>
              <a:t>Karpathy</a:t>
            </a:r>
            <a:r>
              <a:rPr lang="en-US" sz="2790" b="0" i="0" u="none" strike="noStrike" cap="none" dirty="0">
                <a:solidFill>
                  <a:schemeClr val="dk1"/>
                </a:solidFill>
                <a:latin typeface="Calibri"/>
                <a:ea typeface="Calibri"/>
                <a:cs typeface="Calibri"/>
                <a:sym typeface="Calibri"/>
              </a:rPr>
              <a:t> et al. 2015)</a:t>
            </a:r>
          </a:p>
        </p:txBody>
      </p:sp>
      <p:pic>
        <p:nvPicPr>
          <p:cNvPr id="409" name="Shape 409"/>
          <p:cNvPicPr preferRelativeResize="0"/>
          <p:nvPr/>
        </p:nvPicPr>
        <p:blipFill rotWithShape="1">
          <a:blip r:embed="rId3">
            <a:alphaModFix/>
          </a:blip>
          <a:srcRect r="57624"/>
          <a:stretch/>
        </p:blipFill>
        <p:spPr>
          <a:xfrm>
            <a:off x="1" y="1923665"/>
            <a:ext cx="3087488" cy="1141577"/>
          </a:xfrm>
          <a:prstGeom prst="rect">
            <a:avLst/>
          </a:prstGeom>
          <a:noFill/>
          <a:ln>
            <a:noFill/>
          </a:ln>
        </p:spPr>
      </p:pic>
      <p:pic>
        <p:nvPicPr>
          <p:cNvPr id="410" name="Shape 410"/>
          <p:cNvPicPr preferRelativeResize="0"/>
          <p:nvPr/>
        </p:nvPicPr>
        <p:blipFill rotWithShape="1">
          <a:blip r:embed="rId4">
            <a:alphaModFix/>
          </a:blip>
          <a:srcRect b="4343"/>
          <a:stretch/>
        </p:blipFill>
        <p:spPr>
          <a:xfrm>
            <a:off x="0" y="3323828"/>
            <a:ext cx="9144000" cy="3519425"/>
          </a:xfrm>
          <a:prstGeom prst="rect">
            <a:avLst/>
          </a:prstGeom>
          <a:noFill/>
          <a:ln>
            <a:noFill/>
          </a:ln>
        </p:spPr>
      </p:pic>
      <p:pic>
        <p:nvPicPr>
          <p:cNvPr id="5" name="Shape 409"/>
          <p:cNvPicPr preferRelativeResize="0"/>
          <p:nvPr/>
        </p:nvPicPr>
        <p:blipFill rotWithShape="1">
          <a:blip r:embed="rId3">
            <a:alphaModFix/>
          </a:blip>
          <a:srcRect l="68085" r="3192"/>
          <a:stretch/>
        </p:blipFill>
        <p:spPr>
          <a:xfrm>
            <a:off x="3672349" y="1917291"/>
            <a:ext cx="2092774" cy="1141577"/>
          </a:xfrm>
          <a:prstGeom prst="rect">
            <a:avLst/>
          </a:prstGeom>
          <a:noFill/>
          <a:ln>
            <a:noFill/>
          </a:ln>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0146" y="1858814"/>
            <a:ext cx="2685295" cy="1557471"/>
          </a:xfrm>
          <a:prstGeom prst="rect">
            <a:avLst/>
          </a:prstGeom>
          <a:noFill/>
          <a:ln>
            <a:noFill/>
          </a:ln>
        </p:spPr>
      </p:pic>
      <p:cxnSp>
        <p:nvCxnSpPr>
          <p:cNvPr id="3" name="Straight Connector 2"/>
          <p:cNvCxnSpPr/>
          <p:nvPr/>
        </p:nvCxnSpPr>
        <p:spPr>
          <a:xfrm>
            <a:off x="6430298" y="2035278"/>
            <a:ext cx="2470899" cy="0"/>
          </a:xfrm>
          <a:prstGeom prst="line">
            <a:avLst/>
          </a:prstGeom>
          <a:ln>
            <a:prstDash val="sysDot"/>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6430298" y="3161071"/>
            <a:ext cx="2470899" cy="0"/>
          </a:xfrm>
          <a:prstGeom prst="line">
            <a:avLst/>
          </a:prstGeom>
          <a:ln>
            <a:prstDash val="sysDot"/>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7331241" y="1561936"/>
            <a:ext cx="2082446" cy="369332"/>
          </a:xfrm>
          <a:prstGeom prst="rect">
            <a:avLst/>
          </a:prstGeom>
          <a:noFill/>
        </p:spPr>
        <p:txBody>
          <a:bodyPr wrap="square" rtlCol="0">
            <a:spAutoFit/>
          </a:bodyPr>
          <a:lstStyle/>
          <a:p>
            <a:r>
              <a:rPr lang="en-US" dirty="0" smtClean="0">
                <a:solidFill>
                  <a:schemeClr val="accent6">
                    <a:lumMod val="50000"/>
                  </a:schemeClr>
                </a:solidFill>
              </a:rPr>
              <a:t>Right Saturated</a:t>
            </a:r>
            <a:endParaRPr lang="en-US" dirty="0">
              <a:solidFill>
                <a:schemeClr val="accent6">
                  <a:lumMod val="50000"/>
                </a:schemeClr>
              </a:solidFill>
            </a:endParaRPr>
          </a:p>
        </p:txBody>
      </p:sp>
      <p:sp>
        <p:nvSpPr>
          <p:cNvPr id="14" name="TextBox 13"/>
          <p:cNvSpPr txBox="1"/>
          <p:nvPr/>
        </p:nvSpPr>
        <p:spPr>
          <a:xfrm>
            <a:off x="6423469" y="2806915"/>
            <a:ext cx="1998636" cy="369332"/>
          </a:xfrm>
          <a:prstGeom prst="rect">
            <a:avLst/>
          </a:prstGeom>
          <a:noFill/>
        </p:spPr>
        <p:txBody>
          <a:bodyPr wrap="square" rtlCol="0">
            <a:spAutoFit/>
          </a:bodyPr>
          <a:lstStyle/>
          <a:p>
            <a:r>
              <a:rPr lang="en-US" dirty="0" smtClean="0">
                <a:solidFill>
                  <a:schemeClr val="accent5">
                    <a:lumMod val="50000"/>
                  </a:schemeClr>
                </a:solidFill>
              </a:rPr>
              <a:t>Left Saturated</a:t>
            </a:r>
            <a:endParaRPr lang="en-US" dirty="0">
              <a:solidFill>
                <a:schemeClr val="accent5">
                  <a:lumMod val="50000"/>
                </a:schemeClr>
              </a:solidFill>
            </a:endParaRPr>
          </a:p>
        </p:txBody>
      </p:sp>
      <p:sp>
        <p:nvSpPr>
          <p:cNvPr id="11" name="Rectangle 10"/>
          <p:cNvSpPr/>
          <p:nvPr/>
        </p:nvSpPr>
        <p:spPr>
          <a:xfrm>
            <a:off x="6459795" y="1916545"/>
            <a:ext cx="2468880" cy="118731"/>
          </a:xfrm>
          <a:prstGeom prst="rect">
            <a:avLst/>
          </a:prstGeom>
          <a:solidFill>
            <a:srgbClr val="F79646">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54152" y="3175969"/>
            <a:ext cx="2468880" cy="118731"/>
          </a:xfrm>
          <a:prstGeom prst="rect">
            <a:avLst/>
          </a:prstGeom>
          <a:solidFill>
            <a:schemeClr val="accent5">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9576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457200" y="222682"/>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959" b="0" i="0" u="none" strike="noStrike" cap="none">
                <a:solidFill>
                  <a:schemeClr val="dk1"/>
                </a:solidFill>
                <a:latin typeface="Calibri"/>
                <a:ea typeface="Calibri"/>
                <a:cs typeface="Calibri"/>
                <a:sym typeface="Calibri"/>
              </a:rPr>
              <a:t>Gate activation statistics </a:t>
            </a:r>
            <a:br>
              <a:rPr lang="en-US" sz="3959" b="0" i="0" u="none" strike="noStrike" cap="none">
                <a:solidFill>
                  <a:schemeClr val="dk1"/>
                </a:solidFill>
                <a:latin typeface="Calibri"/>
                <a:ea typeface="Calibri"/>
                <a:cs typeface="Calibri"/>
                <a:sym typeface="Calibri"/>
              </a:rPr>
            </a:br>
            <a:r>
              <a:rPr lang="en-US" sz="2790" b="0" i="0" u="none" strike="noStrike" cap="none">
                <a:solidFill>
                  <a:schemeClr val="dk1"/>
                </a:solidFill>
                <a:latin typeface="Calibri"/>
                <a:ea typeface="Calibri"/>
                <a:cs typeface="Calibri"/>
                <a:sym typeface="Calibri"/>
              </a:rPr>
              <a:t>VISUALIZING AND UNDERSTANDING RECURRENT NETWORKS(</a:t>
            </a:r>
            <a:r>
              <a:rPr lang="en-US" sz="2790" b="0" i="0" u="none" strike="noStrike" cap="none" dirty="0" err="1">
                <a:solidFill>
                  <a:schemeClr val="dk1"/>
                </a:solidFill>
                <a:latin typeface="Calibri"/>
                <a:ea typeface="Calibri"/>
                <a:cs typeface="Calibri"/>
                <a:sym typeface="Calibri"/>
              </a:rPr>
              <a:t>Karpathy</a:t>
            </a:r>
            <a:r>
              <a:rPr lang="en-US" sz="2790" b="0" i="0" u="none" strike="noStrike" cap="none" dirty="0">
                <a:solidFill>
                  <a:schemeClr val="dk1"/>
                </a:solidFill>
                <a:latin typeface="Calibri"/>
                <a:ea typeface="Calibri"/>
                <a:cs typeface="Calibri"/>
                <a:sym typeface="Calibri"/>
              </a:rPr>
              <a:t> et al. 2015)</a:t>
            </a:r>
          </a:p>
        </p:txBody>
      </p:sp>
      <p:pic>
        <p:nvPicPr>
          <p:cNvPr id="409" name="Shape 409"/>
          <p:cNvPicPr preferRelativeResize="0"/>
          <p:nvPr/>
        </p:nvPicPr>
        <p:blipFill rotWithShape="1">
          <a:blip r:embed="rId3">
            <a:alphaModFix/>
          </a:blip>
          <a:srcRect r="57624"/>
          <a:stretch/>
        </p:blipFill>
        <p:spPr>
          <a:xfrm>
            <a:off x="1" y="1923665"/>
            <a:ext cx="3087488" cy="1141577"/>
          </a:xfrm>
          <a:prstGeom prst="rect">
            <a:avLst/>
          </a:prstGeom>
          <a:noFill/>
          <a:ln>
            <a:noFill/>
          </a:ln>
        </p:spPr>
      </p:pic>
      <p:pic>
        <p:nvPicPr>
          <p:cNvPr id="410" name="Shape 410"/>
          <p:cNvPicPr preferRelativeResize="0"/>
          <p:nvPr/>
        </p:nvPicPr>
        <p:blipFill rotWithShape="1">
          <a:blip r:embed="rId4">
            <a:alphaModFix/>
          </a:blip>
          <a:srcRect b="4343"/>
          <a:stretch/>
        </p:blipFill>
        <p:spPr>
          <a:xfrm>
            <a:off x="0" y="3323828"/>
            <a:ext cx="9144000" cy="3519425"/>
          </a:xfrm>
          <a:prstGeom prst="rect">
            <a:avLst/>
          </a:prstGeom>
          <a:noFill/>
          <a:ln>
            <a:noFill/>
          </a:ln>
        </p:spPr>
      </p:pic>
      <p:pic>
        <p:nvPicPr>
          <p:cNvPr id="5" name="Shape 409"/>
          <p:cNvPicPr preferRelativeResize="0"/>
          <p:nvPr/>
        </p:nvPicPr>
        <p:blipFill rotWithShape="1">
          <a:blip r:embed="rId3">
            <a:alphaModFix/>
          </a:blip>
          <a:srcRect l="68085" r="3192"/>
          <a:stretch/>
        </p:blipFill>
        <p:spPr>
          <a:xfrm>
            <a:off x="3672349" y="1917291"/>
            <a:ext cx="2092774" cy="1141577"/>
          </a:xfrm>
          <a:prstGeom prst="rect">
            <a:avLst/>
          </a:prstGeom>
          <a:noFill/>
          <a:ln>
            <a:noFill/>
          </a:ln>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0146" y="1858814"/>
            <a:ext cx="2685295" cy="1557471"/>
          </a:xfrm>
          <a:prstGeom prst="rect">
            <a:avLst/>
          </a:prstGeom>
          <a:noFill/>
          <a:ln>
            <a:noFill/>
          </a:ln>
        </p:spPr>
      </p:pic>
      <p:cxnSp>
        <p:nvCxnSpPr>
          <p:cNvPr id="3" name="Straight Connector 2"/>
          <p:cNvCxnSpPr/>
          <p:nvPr/>
        </p:nvCxnSpPr>
        <p:spPr>
          <a:xfrm>
            <a:off x="6430298" y="2035278"/>
            <a:ext cx="2470899" cy="0"/>
          </a:xfrm>
          <a:prstGeom prst="line">
            <a:avLst/>
          </a:prstGeom>
          <a:ln>
            <a:prstDash val="sysDot"/>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6430298" y="3161071"/>
            <a:ext cx="2470899" cy="0"/>
          </a:xfrm>
          <a:prstGeom prst="line">
            <a:avLst/>
          </a:prstGeom>
          <a:ln>
            <a:prstDash val="sysDot"/>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6459795" y="1916545"/>
            <a:ext cx="2468880" cy="118731"/>
          </a:xfrm>
          <a:prstGeom prst="rect">
            <a:avLst/>
          </a:prstGeom>
          <a:solidFill>
            <a:srgbClr val="F79646">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54152" y="3175969"/>
            <a:ext cx="2468880" cy="118731"/>
          </a:xfrm>
          <a:prstGeom prst="rect">
            <a:avLst/>
          </a:prstGeom>
          <a:solidFill>
            <a:schemeClr val="accent5">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315497" y="5796116"/>
            <a:ext cx="919476" cy="943897"/>
          </a:xfrm>
          <a:prstGeom prst="ellipse">
            <a:avLst/>
          </a:prstGeom>
          <a:solidFill>
            <a:srgbClr val="F1B23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885108" y="5272896"/>
            <a:ext cx="1253613" cy="646331"/>
          </a:xfrm>
          <a:prstGeom prst="rect">
            <a:avLst/>
          </a:prstGeom>
          <a:noFill/>
        </p:spPr>
        <p:txBody>
          <a:bodyPr wrap="square" rtlCol="0">
            <a:spAutoFit/>
          </a:bodyPr>
          <a:lstStyle/>
          <a:p>
            <a:pPr algn="ctr"/>
            <a:r>
              <a:rPr lang="en-US" dirty="0" smtClean="0">
                <a:solidFill>
                  <a:schemeClr val="accent2">
                    <a:lumMod val="75000"/>
                  </a:schemeClr>
                </a:solidFill>
              </a:rPr>
              <a:t>Long range memory</a:t>
            </a:r>
            <a:endParaRPr lang="en-US" dirty="0">
              <a:solidFill>
                <a:schemeClr val="accent2">
                  <a:lumMod val="75000"/>
                </a:schemeClr>
              </a:solidFill>
            </a:endParaRPr>
          </a:p>
        </p:txBody>
      </p:sp>
      <p:sp>
        <p:nvSpPr>
          <p:cNvPr id="15" name="TextBox 14"/>
          <p:cNvSpPr txBox="1"/>
          <p:nvPr/>
        </p:nvSpPr>
        <p:spPr>
          <a:xfrm>
            <a:off x="7331241" y="1561936"/>
            <a:ext cx="2082446" cy="369332"/>
          </a:xfrm>
          <a:prstGeom prst="rect">
            <a:avLst/>
          </a:prstGeom>
          <a:noFill/>
        </p:spPr>
        <p:txBody>
          <a:bodyPr wrap="square" rtlCol="0">
            <a:spAutoFit/>
          </a:bodyPr>
          <a:lstStyle/>
          <a:p>
            <a:r>
              <a:rPr lang="en-US" dirty="0" smtClean="0">
                <a:solidFill>
                  <a:schemeClr val="accent6">
                    <a:lumMod val="50000"/>
                  </a:schemeClr>
                </a:solidFill>
              </a:rPr>
              <a:t>Right Saturated</a:t>
            </a:r>
            <a:endParaRPr lang="en-US" dirty="0">
              <a:solidFill>
                <a:schemeClr val="accent6">
                  <a:lumMod val="50000"/>
                </a:schemeClr>
              </a:solidFill>
            </a:endParaRPr>
          </a:p>
        </p:txBody>
      </p:sp>
      <p:sp>
        <p:nvSpPr>
          <p:cNvPr id="17" name="TextBox 16"/>
          <p:cNvSpPr txBox="1"/>
          <p:nvPr/>
        </p:nvSpPr>
        <p:spPr>
          <a:xfrm>
            <a:off x="6423469" y="2806915"/>
            <a:ext cx="1998636" cy="369332"/>
          </a:xfrm>
          <a:prstGeom prst="rect">
            <a:avLst/>
          </a:prstGeom>
          <a:noFill/>
        </p:spPr>
        <p:txBody>
          <a:bodyPr wrap="square" rtlCol="0">
            <a:spAutoFit/>
          </a:bodyPr>
          <a:lstStyle/>
          <a:p>
            <a:r>
              <a:rPr lang="en-US" dirty="0" smtClean="0">
                <a:solidFill>
                  <a:schemeClr val="accent5">
                    <a:lumMod val="50000"/>
                  </a:schemeClr>
                </a:solidFill>
              </a:rPr>
              <a:t>Left Saturated</a:t>
            </a:r>
            <a:endParaRPr lang="en-US" dirty="0">
              <a:solidFill>
                <a:schemeClr val="accent5">
                  <a:lumMod val="50000"/>
                </a:schemeClr>
              </a:solidFill>
            </a:endParaRPr>
          </a:p>
        </p:txBody>
      </p:sp>
    </p:spTree>
    <p:extLst>
      <p:ext uri="{BB962C8B-B14F-4D97-AF65-F5344CB8AC3E}">
        <p14:creationId xmlns:p14="http://schemas.microsoft.com/office/powerpoint/2010/main" val="4007640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6" name="Shape 416"/>
          <p:cNvPicPr preferRelativeResize="0"/>
          <p:nvPr/>
        </p:nvPicPr>
        <p:blipFill rotWithShape="1">
          <a:blip r:embed="rId3">
            <a:alphaModFix/>
          </a:blip>
          <a:srcRect l="4396" r="4095" b="31389"/>
          <a:stretch/>
        </p:blipFill>
        <p:spPr>
          <a:xfrm>
            <a:off x="398204" y="968067"/>
            <a:ext cx="8568815" cy="4828049"/>
          </a:xfrm>
          <a:prstGeom prst="rect">
            <a:avLst/>
          </a:prstGeom>
          <a:noFill/>
          <a:ln>
            <a:noFill/>
          </a:ln>
        </p:spPr>
      </p:pic>
    </p:spTree>
    <p:extLst>
      <p:ext uri="{BB962C8B-B14F-4D97-AF65-F5344CB8AC3E}">
        <p14:creationId xmlns:p14="http://schemas.microsoft.com/office/powerpoint/2010/main" val="2668887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3000"/>
              <a:t>Conclusions</a:t>
            </a:r>
          </a:p>
        </p:txBody>
      </p:sp>
      <p:sp>
        <p:nvSpPr>
          <p:cNvPr id="532" name="Shape 532"/>
          <p:cNvSpPr txBox="1">
            <a:spLocks noGrp="1"/>
          </p:cNvSpPr>
          <p:nvPr>
            <p:ph type="body" idx="1"/>
          </p:nvPr>
        </p:nvSpPr>
        <p:spPr>
          <a:xfrm>
            <a:off x="457200" y="1417650"/>
            <a:ext cx="8229600" cy="4708500"/>
          </a:xfrm>
          <a:prstGeom prst="rect">
            <a:avLst/>
          </a:prstGeom>
        </p:spPr>
        <p:txBody>
          <a:bodyPr lIns="91425" tIns="91425" rIns="91425" bIns="91425" anchor="t" anchorCtr="0">
            <a:noAutofit/>
          </a:bodyPr>
          <a:lstStyle/>
          <a:p>
            <a:pPr marL="203200" lvl="0" indent="0" rtl="0">
              <a:spcBef>
                <a:spcPts val="0"/>
              </a:spcBef>
              <a:buNone/>
            </a:pPr>
            <a:r>
              <a:rPr lang="en-US" sz="2400" dirty="0"/>
              <a:t>Saliency maps are reasonable for visualizing sequence motifs, </a:t>
            </a:r>
            <a:r>
              <a:rPr lang="en-US" sz="2400" dirty="0" smtClean="0"/>
              <a:t>especially </a:t>
            </a:r>
            <a:r>
              <a:rPr lang="en-US" sz="2400" dirty="0"/>
              <a:t>for CNN, but may run into saturation </a:t>
            </a:r>
            <a:r>
              <a:rPr lang="en-US" sz="2400" dirty="0" smtClean="0"/>
              <a:t>problems</a:t>
            </a:r>
          </a:p>
          <a:p>
            <a:pPr marL="203200" lvl="0" indent="0" rtl="0">
              <a:spcBef>
                <a:spcPts val="0"/>
              </a:spcBef>
              <a:buNone/>
            </a:pPr>
            <a:endParaRPr lang="en-US" sz="2400" dirty="0"/>
          </a:p>
          <a:p>
            <a:pPr marL="203200" lvl="0" indent="0" rtl="0">
              <a:spcBef>
                <a:spcPts val="0"/>
              </a:spcBef>
              <a:buNone/>
            </a:pPr>
            <a:endParaRPr lang="en-US" sz="2400" dirty="0" smtClean="0"/>
          </a:p>
          <a:p>
            <a:pPr marL="203200" lvl="0" indent="0" rtl="0">
              <a:spcBef>
                <a:spcPts val="0"/>
              </a:spcBef>
              <a:buNone/>
            </a:pPr>
            <a:endParaRPr lang="en-US" sz="2400" dirty="0"/>
          </a:p>
          <a:p>
            <a:pPr marL="203200" lvl="0" indent="0" rtl="0">
              <a:spcBef>
                <a:spcPts val="0"/>
              </a:spcBef>
              <a:buNone/>
            </a:pPr>
            <a:endParaRPr lang="en-US" sz="2400" dirty="0" smtClean="0"/>
          </a:p>
          <a:p>
            <a:pPr marL="203200" lvl="0" indent="0" rtl="0">
              <a:spcBef>
                <a:spcPts val="0"/>
              </a:spcBef>
              <a:buNone/>
            </a:pPr>
            <a:endParaRPr sz="2400" dirty="0"/>
          </a:p>
          <a:p>
            <a:pPr lvl="0">
              <a:spcBef>
                <a:spcPts val="0"/>
              </a:spcBef>
              <a:buNone/>
            </a:pPr>
            <a:r>
              <a:rPr lang="en-US" sz="2400" dirty="0" smtClean="0"/>
              <a:t>  </a:t>
            </a:r>
          </a:p>
          <a:p>
            <a:pPr lvl="0">
              <a:spcBef>
                <a:spcPts val="0"/>
              </a:spcBef>
              <a:buNone/>
            </a:pPr>
            <a:r>
              <a:rPr lang="en-US" sz="2400" dirty="0" smtClean="0"/>
              <a:t>Temporal </a:t>
            </a:r>
            <a:r>
              <a:rPr lang="en-US" sz="2400" dirty="0"/>
              <a:t>output is a simple implementation for representation sequential information, but may be insufficient for </a:t>
            </a:r>
            <a:r>
              <a:rPr lang="en-US" sz="2400" dirty="0" smtClean="0"/>
              <a:t>representing </a:t>
            </a:r>
            <a:r>
              <a:rPr lang="en-US" sz="2400" dirty="0"/>
              <a:t>long range </a:t>
            </a:r>
            <a:r>
              <a:rPr lang="en-US" sz="2400" dirty="0" smtClean="0"/>
              <a:t>dependencies</a:t>
            </a:r>
            <a:endParaRPr dirty="0"/>
          </a:p>
        </p:txBody>
      </p:sp>
      <p:pic>
        <p:nvPicPr>
          <p:cNvPr id="2" name="Picture 1"/>
          <p:cNvPicPr>
            <a:picLocks noChangeAspect="1"/>
          </p:cNvPicPr>
          <p:nvPr/>
        </p:nvPicPr>
        <p:blipFill>
          <a:blip r:embed="rId3"/>
          <a:stretch>
            <a:fillRect/>
          </a:stretch>
        </p:blipFill>
        <p:spPr>
          <a:xfrm>
            <a:off x="954505" y="2541162"/>
            <a:ext cx="7234989" cy="1004144"/>
          </a:xfrm>
          <a:prstGeom prst="rect">
            <a:avLst/>
          </a:prstGeom>
        </p:spPr>
      </p:pic>
      <p:pic>
        <p:nvPicPr>
          <p:cNvPr id="10" name="Shape 380"/>
          <p:cNvPicPr preferRelativeResize="0"/>
          <p:nvPr/>
        </p:nvPicPr>
        <p:blipFill rotWithShape="1">
          <a:blip r:embed="rId4">
            <a:alphaModFix/>
          </a:blip>
          <a:srcRect l="2702" t="65809" r="5644"/>
          <a:stretch/>
        </p:blipFill>
        <p:spPr>
          <a:xfrm>
            <a:off x="954505" y="5327667"/>
            <a:ext cx="7234989" cy="1376561"/>
          </a:xfrm>
          <a:prstGeom prst="rect">
            <a:avLst/>
          </a:prstGeom>
          <a:noFill/>
          <a:ln>
            <a:noFill/>
          </a:ln>
        </p:spPr>
      </p:pic>
      <p:sp>
        <p:nvSpPr>
          <p:cNvPr id="11" name="Oval 10"/>
          <p:cNvSpPr/>
          <p:nvPr/>
        </p:nvSpPr>
        <p:spPr>
          <a:xfrm>
            <a:off x="4112261" y="5854649"/>
            <a:ext cx="919476" cy="943897"/>
          </a:xfrm>
          <a:prstGeom prst="ellipse">
            <a:avLst/>
          </a:prstGeom>
          <a:solidFill>
            <a:srgbClr val="F1B23D">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64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t>Making sense of the DNA</a:t>
            </a:r>
            <a:endParaRPr lang="en-US" sz="2800" b="1" dirty="0"/>
          </a:p>
        </p:txBody>
      </p:sp>
      <p:sp>
        <p:nvSpPr>
          <p:cNvPr id="3" name="Content Placeholder 2"/>
          <p:cNvSpPr>
            <a:spLocks noGrp="1"/>
          </p:cNvSpPr>
          <p:nvPr>
            <p:ph idx="1"/>
          </p:nvPr>
        </p:nvSpPr>
        <p:spPr>
          <a:xfrm>
            <a:off x="400050" y="1825625"/>
            <a:ext cx="5389813" cy="4490954"/>
          </a:xfrm>
        </p:spPr>
        <p:txBody>
          <a:bodyPr>
            <a:normAutofit/>
          </a:bodyPr>
          <a:lstStyle/>
          <a:p>
            <a:r>
              <a:rPr lang="en-US" sz="1800" dirty="0" smtClean="0"/>
              <a:t>Coding region: </a:t>
            </a:r>
          </a:p>
          <a:p>
            <a:pPr lvl="1"/>
            <a:r>
              <a:rPr lang="en-US" sz="1800" dirty="0" smtClean="0"/>
              <a:t>Codes for the shape/function of the protein</a:t>
            </a:r>
          </a:p>
          <a:p>
            <a:pPr lvl="1"/>
            <a:r>
              <a:rPr lang="en-US" sz="1800" dirty="0"/>
              <a:t>&lt;</a:t>
            </a:r>
            <a:r>
              <a:rPr lang="en-US" sz="1800" dirty="0" smtClean="0"/>
              <a:t>2% of the human genome</a:t>
            </a:r>
          </a:p>
          <a:p>
            <a:pPr lvl="1"/>
            <a:r>
              <a:rPr lang="en-US" sz="1800" dirty="0" smtClean="0"/>
              <a:t>Accounts for ~7% of disease-associated variants</a:t>
            </a:r>
          </a:p>
          <a:p>
            <a:pPr lvl="1"/>
            <a:r>
              <a:rPr lang="en-US" sz="1800" dirty="0" smtClean="0"/>
              <a:t>Mutations are often deadly</a:t>
            </a:r>
          </a:p>
          <a:p>
            <a:endParaRPr lang="en-US" sz="1800" dirty="0" smtClean="0"/>
          </a:p>
          <a:p>
            <a:r>
              <a:rPr lang="en-US" sz="1800" dirty="0" smtClean="0"/>
              <a:t>Non-coding region:</a:t>
            </a:r>
          </a:p>
          <a:p>
            <a:pPr lvl="1"/>
            <a:r>
              <a:rPr lang="en-US" sz="1800" dirty="0" smtClean="0"/>
              <a:t>&gt;98% of the human genome, but we really don’t know what most of its doing.</a:t>
            </a:r>
          </a:p>
          <a:p>
            <a:pPr lvl="1"/>
            <a:r>
              <a:rPr lang="en-US" sz="1800" dirty="0" smtClean="0"/>
              <a:t>Some codes for which, when and how much of proteins are made, by controlling Transcription Factor (TF) binding.</a:t>
            </a:r>
          </a:p>
          <a:p>
            <a:pPr lvl="1"/>
            <a:endParaRPr lang="en-US" sz="1800" dirty="0"/>
          </a:p>
        </p:txBody>
      </p:sp>
      <p:pic>
        <p:nvPicPr>
          <p:cNvPr id="6" name="Picture 5"/>
          <p:cNvPicPr>
            <a:picLocks noChangeAspect="1"/>
          </p:cNvPicPr>
          <p:nvPr/>
        </p:nvPicPr>
        <p:blipFill rotWithShape="1">
          <a:blip r:embed="rId3"/>
          <a:srcRect l="32247" t="54422"/>
          <a:stretch/>
        </p:blipFill>
        <p:spPr>
          <a:xfrm>
            <a:off x="6832666" y="2786226"/>
            <a:ext cx="2191017" cy="893959"/>
          </a:xfrm>
          <a:prstGeom prst="rect">
            <a:avLst/>
          </a:prstGeom>
        </p:spPr>
      </p:pic>
      <p:sp>
        <p:nvSpPr>
          <p:cNvPr id="8" name="TextBox 7"/>
          <p:cNvSpPr txBox="1"/>
          <p:nvPr/>
        </p:nvSpPr>
        <p:spPr>
          <a:xfrm>
            <a:off x="6832666" y="2363383"/>
            <a:ext cx="788999" cy="338554"/>
          </a:xfrm>
          <a:prstGeom prst="rect">
            <a:avLst/>
          </a:prstGeom>
          <a:noFill/>
        </p:spPr>
        <p:txBody>
          <a:bodyPr wrap="none" rtlCol="0">
            <a:spAutoFit/>
          </a:bodyPr>
          <a:lstStyle/>
          <a:p>
            <a:r>
              <a:rPr lang="en-US" sz="1600" smtClean="0"/>
              <a:t>Human</a:t>
            </a:r>
            <a:endParaRPr lang="en-US" sz="1600"/>
          </a:p>
        </p:txBody>
      </p:sp>
      <p:sp>
        <p:nvSpPr>
          <p:cNvPr id="9" name="TextBox 8"/>
          <p:cNvSpPr txBox="1"/>
          <p:nvPr/>
        </p:nvSpPr>
        <p:spPr>
          <a:xfrm>
            <a:off x="7724438" y="2363383"/>
            <a:ext cx="703654" cy="338554"/>
          </a:xfrm>
          <a:prstGeom prst="rect">
            <a:avLst/>
          </a:prstGeom>
          <a:noFill/>
        </p:spPr>
        <p:txBody>
          <a:bodyPr wrap="none" rtlCol="0">
            <a:spAutoFit/>
          </a:bodyPr>
          <a:lstStyle/>
          <a:p>
            <a:r>
              <a:rPr lang="en-US" sz="1600" smtClean="0"/>
              <a:t>Worm</a:t>
            </a:r>
            <a:endParaRPr lang="en-US" sz="1600"/>
          </a:p>
        </p:txBody>
      </p:sp>
      <p:sp>
        <p:nvSpPr>
          <p:cNvPr id="10" name="TextBox 9"/>
          <p:cNvSpPr txBox="1"/>
          <p:nvPr/>
        </p:nvSpPr>
        <p:spPr>
          <a:xfrm>
            <a:off x="8473368" y="2363383"/>
            <a:ext cx="616707" cy="338554"/>
          </a:xfrm>
          <a:prstGeom prst="rect">
            <a:avLst/>
          </a:prstGeom>
          <a:noFill/>
        </p:spPr>
        <p:txBody>
          <a:bodyPr wrap="none" rtlCol="0">
            <a:spAutoFit/>
          </a:bodyPr>
          <a:lstStyle/>
          <a:p>
            <a:r>
              <a:rPr lang="en-US" sz="1600" smtClean="0"/>
              <a:t>Yeast</a:t>
            </a:r>
            <a:endParaRPr lang="en-US" sz="1600"/>
          </a:p>
        </p:txBody>
      </p:sp>
      <p:sp>
        <p:nvSpPr>
          <p:cNvPr id="11" name="TextBox 10"/>
          <p:cNvSpPr txBox="1"/>
          <p:nvPr/>
        </p:nvSpPr>
        <p:spPr>
          <a:xfrm>
            <a:off x="7227165" y="1725325"/>
            <a:ext cx="1631152" cy="584775"/>
          </a:xfrm>
          <a:prstGeom prst="rect">
            <a:avLst/>
          </a:prstGeom>
          <a:noFill/>
        </p:spPr>
        <p:txBody>
          <a:bodyPr wrap="none" rtlCol="0">
            <a:spAutoFit/>
          </a:bodyPr>
          <a:lstStyle/>
          <a:p>
            <a:r>
              <a:rPr lang="en-US" sz="1600" dirty="0" smtClean="0"/>
              <a:t>Relative numbers</a:t>
            </a:r>
          </a:p>
          <a:p>
            <a:pPr algn="ctr"/>
            <a:r>
              <a:rPr lang="en-US" sz="1600" dirty="0" smtClean="0"/>
              <a:t>of coding genes</a:t>
            </a:r>
            <a:endParaRPr lang="en-US" sz="1600" dirty="0"/>
          </a:p>
        </p:txBody>
      </p:sp>
      <p:sp>
        <p:nvSpPr>
          <p:cNvPr id="13" name="TextBox 12"/>
          <p:cNvSpPr txBox="1"/>
          <p:nvPr/>
        </p:nvSpPr>
        <p:spPr>
          <a:xfrm>
            <a:off x="6015789" y="6304002"/>
            <a:ext cx="3128211" cy="400110"/>
          </a:xfrm>
          <a:prstGeom prst="rect">
            <a:avLst/>
          </a:prstGeom>
          <a:noFill/>
        </p:spPr>
        <p:txBody>
          <a:bodyPr wrap="square" rtlCol="0">
            <a:spAutoFit/>
          </a:bodyPr>
          <a:lstStyle/>
          <a:p>
            <a:r>
              <a:rPr lang="en-US" sz="1000" smtClean="0">
                <a:solidFill>
                  <a:schemeClr val="bg1">
                    <a:lumMod val="50000"/>
                  </a:schemeClr>
                </a:solidFill>
              </a:rPr>
              <a:t>(Adapted from </a:t>
            </a:r>
            <a:r>
              <a:rPr lang="en-US" sz="1000" dirty="0" smtClean="0">
                <a:solidFill>
                  <a:schemeClr val="bg1">
                    <a:lumMod val="50000"/>
                  </a:schemeClr>
                </a:solidFill>
              </a:rPr>
              <a:t>Figure 3.1 of Junk DNA: A Journey Through the Dark Matter of the Genome, Nessa Carey)</a:t>
            </a:r>
            <a:endParaRPr lang="en-US" sz="1000" dirty="0">
              <a:solidFill>
                <a:schemeClr val="bg1">
                  <a:lumMod val="50000"/>
                </a:schemeClr>
              </a:solidFill>
            </a:endParaRPr>
          </a:p>
        </p:txBody>
      </p:sp>
    </p:spTree>
    <p:extLst>
      <p:ext uri="{BB962C8B-B14F-4D97-AF65-F5344CB8AC3E}">
        <p14:creationId xmlns:p14="http://schemas.microsoft.com/office/powerpoint/2010/main" val="787989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t>Making sense of the DNA</a:t>
            </a:r>
            <a:endParaRPr lang="en-US" sz="2800" b="1" dirty="0"/>
          </a:p>
        </p:txBody>
      </p:sp>
      <p:sp>
        <p:nvSpPr>
          <p:cNvPr id="3" name="Content Placeholder 2"/>
          <p:cNvSpPr>
            <a:spLocks noGrp="1"/>
          </p:cNvSpPr>
          <p:nvPr>
            <p:ph idx="1"/>
          </p:nvPr>
        </p:nvSpPr>
        <p:spPr>
          <a:xfrm>
            <a:off x="400050" y="1825625"/>
            <a:ext cx="5389813" cy="4490954"/>
          </a:xfrm>
        </p:spPr>
        <p:txBody>
          <a:bodyPr>
            <a:normAutofit/>
          </a:bodyPr>
          <a:lstStyle/>
          <a:p>
            <a:r>
              <a:rPr lang="en-US" sz="1800" dirty="0" smtClean="0"/>
              <a:t>Coding region: </a:t>
            </a:r>
          </a:p>
          <a:p>
            <a:pPr lvl="1"/>
            <a:r>
              <a:rPr lang="en-US" sz="1800" dirty="0" smtClean="0"/>
              <a:t>Codes for the shape/function of the protein</a:t>
            </a:r>
          </a:p>
          <a:p>
            <a:pPr lvl="1"/>
            <a:r>
              <a:rPr lang="en-US" sz="1800" dirty="0"/>
              <a:t>&lt;</a:t>
            </a:r>
            <a:r>
              <a:rPr lang="en-US" sz="1800" dirty="0" smtClean="0"/>
              <a:t>2% of the human genome</a:t>
            </a:r>
          </a:p>
          <a:p>
            <a:pPr lvl="1"/>
            <a:r>
              <a:rPr lang="en-US" sz="1800" dirty="0" smtClean="0"/>
              <a:t>Accounts for ~7% of disease-associated variants</a:t>
            </a:r>
          </a:p>
          <a:p>
            <a:pPr lvl="1"/>
            <a:r>
              <a:rPr lang="en-US" sz="1800" dirty="0" smtClean="0"/>
              <a:t>Mutations are often deadly</a:t>
            </a:r>
          </a:p>
          <a:p>
            <a:endParaRPr lang="en-US" sz="1800" dirty="0" smtClean="0"/>
          </a:p>
          <a:p>
            <a:r>
              <a:rPr lang="en-US" sz="1800" dirty="0" smtClean="0"/>
              <a:t>Non-coding region:</a:t>
            </a:r>
          </a:p>
          <a:p>
            <a:pPr lvl="1"/>
            <a:r>
              <a:rPr lang="en-US" sz="1800" dirty="0" smtClean="0"/>
              <a:t>&gt;98% of the human genome, but we really don’t know what most of its doing.</a:t>
            </a:r>
          </a:p>
          <a:p>
            <a:pPr lvl="1"/>
            <a:r>
              <a:rPr lang="en-US" sz="1800" dirty="0" smtClean="0"/>
              <a:t>Some codes for which, when and how much of proteins are made, by controlling Transcription Factor (TF) binding.</a:t>
            </a:r>
          </a:p>
          <a:p>
            <a:pPr lvl="1"/>
            <a:endParaRPr lang="en-US" sz="1800" dirty="0"/>
          </a:p>
        </p:txBody>
      </p:sp>
      <p:pic>
        <p:nvPicPr>
          <p:cNvPr id="6" name="Picture 5"/>
          <p:cNvPicPr>
            <a:picLocks noChangeAspect="1"/>
          </p:cNvPicPr>
          <p:nvPr/>
        </p:nvPicPr>
        <p:blipFill rotWithShape="1">
          <a:blip r:embed="rId3"/>
          <a:srcRect l="32247" t="54422"/>
          <a:stretch/>
        </p:blipFill>
        <p:spPr>
          <a:xfrm>
            <a:off x="6832666" y="2786226"/>
            <a:ext cx="2191017" cy="893959"/>
          </a:xfrm>
          <a:prstGeom prst="rect">
            <a:avLst/>
          </a:prstGeom>
        </p:spPr>
      </p:pic>
      <p:pic>
        <p:nvPicPr>
          <p:cNvPr id="7" name="Picture 6"/>
          <p:cNvPicPr>
            <a:picLocks noChangeAspect="1"/>
          </p:cNvPicPr>
          <p:nvPr/>
        </p:nvPicPr>
        <p:blipFill rotWithShape="1">
          <a:blip r:embed="rId3"/>
          <a:srcRect l="32247" t="10474" b="43948"/>
          <a:stretch/>
        </p:blipFill>
        <p:spPr>
          <a:xfrm>
            <a:off x="6832666" y="4557490"/>
            <a:ext cx="2191018" cy="893959"/>
          </a:xfrm>
          <a:prstGeom prst="rect">
            <a:avLst/>
          </a:prstGeom>
        </p:spPr>
      </p:pic>
      <p:sp>
        <p:nvSpPr>
          <p:cNvPr id="8" name="TextBox 7"/>
          <p:cNvSpPr txBox="1"/>
          <p:nvPr/>
        </p:nvSpPr>
        <p:spPr>
          <a:xfrm>
            <a:off x="6832666" y="2363383"/>
            <a:ext cx="788999" cy="338554"/>
          </a:xfrm>
          <a:prstGeom prst="rect">
            <a:avLst/>
          </a:prstGeom>
          <a:noFill/>
        </p:spPr>
        <p:txBody>
          <a:bodyPr wrap="none" rtlCol="0">
            <a:spAutoFit/>
          </a:bodyPr>
          <a:lstStyle/>
          <a:p>
            <a:r>
              <a:rPr lang="en-US" sz="1600" smtClean="0"/>
              <a:t>Human</a:t>
            </a:r>
            <a:endParaRPr lang="en-US" sz="1600"/>
          </a:p>
        </p:txBody>
      </p:sp>
      <p:sp>
        <p:nvSpPr>
          <p:cNvPr id="9" name="TextBox 8"/>
          <p:cNvSpPr txBox="1"/>
          <p:nvPr/>
        </p:nvSpPr>
        <p:spPr>
          <a:xfrm>
            <a:off x="7724438" y="2363383"/>
            <a:ext cx="703654" cy="338554"/>
          </a:xfrm>
          <a:prstGeom prst="rect">
            <a:avLst/>
          </a:prstGeom>
          <a:noFill/>
        </p:spPr>
        <p:txBody>
          <a:bodyPr wrap="none" rtlCol="0">
            <a:spAutoFit/>
          </a:bodyPr>
          <a:lstStyle/>
          <a:p>
            <a:r>
              <a:rPr lang="en-US" sz="1600" smtClean="0"/>
              <a:t>Worm</a:t>
            </a:r>
            <a:endParaRPr lang="en-US" sz="1600"/>
          </a:p>
        </p:txBody>
      </p:sp>
      <p:sp>
        <p:nvSpPr>
          <p:cNvPr id="10" name="TextBox 9"/>
          <p:cNvSpPr txBox="1"/>
          <p:nvPr/>
        </p:nvSpPr>
        <p:spPr>
          <a:xfrm>
            <a:off x="8473368" y="2363383"/>
            <a:ext cx="616707" cy="338554"/>
          </a:xfrm>
          <a:prstGeom prst="rect">
            <a:avLst/>
          </a:prstGeom>
          <a:noFill/>
        </p:spPr>
        <p:txBody>
          <a:bodyPr wrap="none" rtlCol="0">
            <a:spAutoFit/>
          </a:bodyPr>
          <a:lstStyle/>
          <a:p>
            <a:r>
              <a:rPr lang="en-US" sz="1600" smtClean="0"/>
              <a:t>Yeast</a:t>
            </a:r>
            <a:endParaRPr lang="en-US" sz="1600"/>
          </a:p>
        </p:txBody>
      </p:sp>
      <p:sp>
        <p:nvSpPr>
          <p:cNvPr id="11" name="TextBox 10"/>
          <p:cNvSpPr txBox="1"/>
          <p:nvPr/>
        </p:nvSpPr>
        <p:spPr>
          <a:xfrm>
            <a:off x="7227165" y="1725325"/>
            <a:ext cx="1631152" cy="584775"/>
          </a:xfrm>
          <a:prstGeom prst="rect">
            <a:avLst/>
          </a:prstGeom>
          <a:noFill/>
        </p:spPr>
        <p:txBody>
          <a:bodyPr wrap="none" rtlCol="0">
            <a:spAutoFit/>
          </a:bodyPr>
          <a:lstStyle/>
          <a:p>
            <a:r>
              <a:rPr lang="en-US" sz="1600" dirty="0" smtClean="0"/>
              <a:t>Relative numbers</a:t>
            </a:r>
          </a:p>
          <a:p>
            <a:pPr algn="ctr"/>
            <a:r>
              <a:rPr lang="en-US" sz="1600" dirty="0" smtClean="0"/>
              <a:t>of coding genes</a:t>
            </a:r>
            <a:endParaRPr lang="en-US" sz="1600" dirty="0"/>
          </a:p>
        </p:txBody>
      </p:sp>
      <p:sp>
        <p:nvSpPr>
          <p:cNvPr id="12" name="TextBox 11"/>
          <p:cNvSpPr txBox="1"/>
          <p:nvPr/>
        </p:nvSpPr>
        <p:spPr>
          <a:xfrm>
            <a:off x="7260689" y="3947963"/>
            <a:ext cx="1631152" cy="584775"/>
          </a:xfrm>
          <a:prstGeom prst="rect">
            <a:avLst/>
          </a:prstGeom>
          <a:noFill/>
        </p:spPr>
        <p:txBody>
          <a:bodyPr wrap="square" rtlCol="0">
            <a:spAutoFit/>
          </a:bodyPr>
          <a:lstStyle/>
          <a:p>
            <a:pPr algn="ctr"/>
            <a:r>
              <a:rPr lang="en-US" sz="1600" dirty="0" smtClean="0"/>
              <a:t>Relative size of genome</a:t>
            </a:r>
            <a:endParaRPr lang="en-US" sz="1600" dirty="0"/>
          </a:p>
        </p:txBody>
      </p:sp>
      <p:sp>
        <p:nvSpPr>
          <p:cNvPr id="13" name="TextBox 12"/>
          <p:cNvSpPr txBox="1"/>
          <p:nvPr/>
        </p:nvSpPr>
        <p:spPr>
          <a:xfrm>
            <a:off x="6015789" y="6304002"/>
            <a:ext cx="3128211" cy="400110"/>
          </a:xfrm>
          <a:prstGeom prst="rect">
            <a:avLst/>
          </a:prstGeom>
          <a:noFill/>
        </p:spPr>
        <p:txBody>
          <a:bodyPr wrap="square" rtlCol="0">
            <a:spAutoFit/>
          </a:bodyPr>
          <a:lstStyle/>
          <a:p>
            <a:r>
              <a:rPr lang="en-US" sz="1000" smtClean="0">
                <a:solidFill>
                  <a:schemeClr val="bg1">
                    <a:lumMod val="50000"/>
                  </a:schemeClr>
                </a:solidFill>
              </a:rPr>
              <a:t>(Adapted from </a:t>
            </a:r>
            <a:r>
              <a:rPr lang="en-US" sz="1000" dirty="0" smtClean="0">
                <a:solidFill>
                  <a:schemeClr val="bg1">
                    <a:lumMod val="50000"/>
                  </a:schemeClr>
                </a:solidFill>
              </a:rPr>
              <a:t>Figure 3.1 of Junk DNA: A Journey Through the Dark Matter of the Genome, Nessa Carey)</a:t>
            </a:r>
            <a:endParaRPr lang="en-US" sz="1000" dirty="0">
              <a:solidFill>
                <a:schemeClr val="bg1">
                  <a:lumMod val="50000"/>
                </a:schemeClr>
              </a:solidFill>
            </a:endParaRPr>
          </a:p>
        </p:txBody>
      </p:sp>
    </p:spTree>
    <p:extLst>
      <p:ext uri="{BB962C8B-B14F-4D97-AF65-F5344CB8AC3E}">
        <p14:creationId xmlns:p14="http://schemas.microsoft.com/office/powerpoint/2010/main" val="366231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t>DNNs can improve our prediction </a:t>
            </a:r>
            <a:endParaRPr lang="en-US" sz="2800" b="1" dirty="0"/>
          </a:p>
        </p:txBody>
      </p:sp>
      <p:pic>
        <p:nvPicPr>
          <p:cNvPr id="5" name="Picture 4"/>
          <p:cNvPicPr>
            <a:picLocks noChangeAspect="1"/>
          </p:cNvPicPr>
          <p:nvPr/>
        </p:nvPicPr>
        <p:blipFill>
          <a:blip r:embed="rId3"/>
          <a:stretch>
            <a:fillRect/>
          </a:stretch>
        </p:blipFill>
        <p:spPr>
          <a:xfrm>
            <a:off x="1054161" y="1409276"/>
            <a:ext cx="3381088" cy="4439653"/>
          </a:xfrm>
          <a:prstGeom prst="rect">
            <a:avLst/>
          </a:prstGeom>
        </p:spPr>
      </p:pic>
      <p:sp>
        <p:nvSpPr>
          <p:cNvPr id="10" name="TextBox 9"/>
          <p:cNvSpPr txBox="1"/>
          <p:nvPr/>
        </p:nvSpPr>
        <p:spPr>
          <a:xfrm>
            <a:off x="521763" y="6552411"/>
            <a:ext cx="2871141" cy="246221"/>
          </a:xfrm>
          <a:prstGeom prst="rect">
            <a:avLst/>
          </a:prstGeom>
          <a:noFill/>
        </p:spPr>
        <p:txBody>
          <a:bodyPr wrap="square" rtlCol="0">
            <a:spAutoFit/>
          </a:bodyPr>
          <a:lstStyle/>
          <a:p>
            <a:r>
              <a:rPr lang="en-US" sz="1000" dirty="0" smtClean="0">
                <a:solidFill>
                  <a:schemeClr val="bg1">
                    <a:lumMod val="50000"/>
                  </a:schemeClr>
                </a:solidFill>
              </a:rPr>
              <a:t>(Zhou and </a:t>
            </a:r>
            <a:r>
              <a:rPr lang="en-US" sz="1000" dirty="0" err="1" smtClean="0">
                <a:solidFill>
                  <a:schemeClr val="bg1">
                    <a:lumMod val="50000"/>
                  </a:schemeClr>
                </a:solidFill>
              </a:rPr>
              <a:t>Troyanskaya</a:t>
            </a:r>
            <a:r>
              <a:rPr lang="en-US" sz="1000" dirty="0" smtClean="0">
                <a:solidFill>
                  <a:schemeClr val="bg1">
                    <a:lumMod val="50000"/>
                  </a:schemeClr>
                </a:solidFill>
              </a:rPr>
              <a:t>, </a:t>
            </a:r>
            <a:r>
              <a:rPr lang="en-US" sz="1000" i="1" dirty="0" smtClean="0">
                <a:solidFill>
                  <a:schemeClr val="bg1">
                    <a:lumMod val="50000"/>
                  </a:schemeClr>
                </a:solidFill>
              </a:rPr>
              <a:t>Nature Methods</a:t>
            </a:r>
            <a:r>
              <a:rPr lang="en-US" sz="1000" dirty="0" smtClean="0">
                <a:solidFill>
                  <a:schemeClr val="bg1">
                    <a:lumMod val="50000"/>
                  </a:schemeClr>
                </a:solidFill>
              </a:rPr>
              <a:t> 2016)</a:t>
            </a:r>
            <a:endParaRPr lang="en-US" sz="1000" dirty="0">
              <a:solidFill>
                <a:schemeClr val="bg1">
                  <a:lumMod val="50000"/>
                </a:schemeClr>
              </a:solidFill>
            </a:endParaRPr>
          </a:p>
        </p:txBody>
      </p:sp>
    </p:spTree>
    <p:extLst>
      <p:ext uri="{BB962C8B-B14F-4D97-AF65-F5344CB8AC3E}">
        <p14:creationId xmlns:p14="http://schemas.microsoft.com/office/powerpoint/2010/main" val="1821295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t>DNNs can improve our prediction </a:t>
            </a:r>
            <a:endParaRPr lang="en-US" sz="2800" b="1" dirty="0"/>
          </a:p>
        </p:txBody>
      </p:sp>
      <p:pic>
        <p:nvPicPr>
          <p:cNvPr id="5" name="Picture 4"/>
          <p:cNvPicPr>
            <a:picLocks noChangeAspect="1"/>
          </p:cNvPicPr>
          <p:nvPr/>
        </p:nvPicPr>
        <p:blipFill>
          <a:blip r:embed="rId3"/>
          <a:stretch>
            <a:fillRect/>
          </a:stretch>
        </p:blipFill>
        <p:spPr>
          <a:xfrm>
            <a:off x="1054161" y="1409276"/>
            <a:ext cx="3381088" cy="4439653"/>
          </a:xfrm>
          <a:prstGeom prst="rect">
            <a:avLst/>
          </a:prstGeom>
        </p:spPr>
      </p:pic>
      <p:pic>
        <p:nvPicPr>
          <p:cNvPr id="6" name="Picture 5"/>
          <p:cNvPicPr>
            <a:picLocks noChangeAspect="1"/>
          </p:cNvPicPr>
          <p:nvPr/>
        </p:nvPicPr>
        <p:blipFill>
          <a:blip r:embed="rId4"/>
          <a:stretch>
            <a:fillRect/>
          </a:stretch>
        </p:blipFill>
        <p:spPr>
          <a:xfrm>
            <a:off x="5558773" y="1234060"/>
            <a:ext cx="2615716" cy="4614870"/>
          </a:xfrm>
          <a:prstGeom prst="rect">
            <a:avLst/>
          </a:prstGeom>
        </p:spPr>
      </p:pic>
      <p:sp>
        <p:nvSpPr>
          <p:cNvPr id="8" name="Freeform 7"/>
          <p:cNvSpPr/>
          <p:nvPr/>
        </p:nvSpPr>
        <p:spPr>
          <a:xfrm>
            <a:off x="4435249" y="1234059"/>
            <a:ext cx="951407" cy="4614870"/>
          </a:xfrm>
          <a:custGeom>
            <a:avLst/>
            <a:gdLst>
              <a:gd name="connsiteX0" fmla="*/ 1046748 w 1046748"/>
              <a:gd name="connsiteY0" fmla="*/ 0 h 5077326"/>
              <a:gd name="connsiteX1" fmla="*/ 0 w 1046748"/>
              <a:gd name="connsiteY1" fmla="*/ 2995863 h 5077326"/>
              <a:gd name="connsiteX2" fmla="*/ 0 w 1046748"/>
              <a:gd name="connsiteY2" fmla="*/ 3705726 h 5077326"/>
              <a:gd name="connsiteX3" fmla="*/ 1034716 w 1046748"/>
              <a:gd name="connsiteY3" fmla="*/ 5077326 h 5077326"/>
              <a:gd name="connsiteX4" fmla="*/ 1046748 w 1046748"/>
              <a:gd name="connsiteY4" fmla="*/ 0 h 507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48" h="5077326">
                <a:moveTo>
                  <a:pt x="1046748" y="0"/>
                </a:moveTo>
                <a:lnTo>
                  <a:pt x="0" y="2995863"/>
                </a:lnTo>
                <a:lnTo>
                  <a:pt x="0" y="3705726"/>
                </a:lnTo>
                <a:lnTo>
                  <a:pt x="1034716" y="5077326"/>
                </a:lnTo>
                <a:cubicBezTo>
                  <a:pt x="1038727" y="3384884"/>
                  <a:pt x="1042737" y="1692442"/>
                  <a:pt x="1046748" y="0"/>
                </a:cubicBezTo>
                <a:close/>
              </a:path>
            </a:pathLst>
          </a:cu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62357" y="6611779"/>
            <a:ext cx="1624263" cy="246221"/>
          </a:xfrm>
          <a:prstGeom prst="rect">
            <a:avLst/>
          </a:prstGeom>
          <a:noFill/>
        </p:spPr>
        <p:txBody>
          <a:bodyPr wrap="square" rtlCol="0">
            <a:spAutoFit/>
          </a:bodyPr>
          <a:lstStyle/>
          <a:p>
            <a:r>
              <a:rPr lang="en-US" sz="1000" dirty="0" smtClean="0">
                <a:solidFill>
                  <a:schemeClr val="bg1">
                    <a:lumMod val="50000"/>
                  </a:schemeClr>
                </a:solidFill>
              </a:rPr>
              <a:t>(</a:t>
            </a:r>
            <a:r>
              <a:rPr lang="en-US" sz="1000" dirty="0" err="1" smtClean="0">
                <a:solidFill>
                  <a:schemeClr val="bg1">
                    <a:lumMod val="50000"/>
                  </a:schemeClr>
                </a:solidFill>
              </a:rPr>
              <a:t>Quang</a:t>
            </a:r>
            <a:r>
              <a:rPr lang="en-US" sz="1000" dirty="0" smtClean="0">
                <a:solidFill>
                  <a:schemeClr val="bg1">
                    <a:lumMod val="50000"/>
                  </a:schemeClr>
                </a:solidFill>
              </a:rPr>
              <a:t> and </a:t>
            </a:r>
            <a:r>
              <a:rPr lang="en-US" sz="1000" dirty="0" err="1" smtClean="0">
                <a:solidFill>
                  <a:schemeClr val="bg1">
                    <a:lumMod val="50000"/>
                  </a:schemeClr>
                </a:solidFill>
              </a:rPr>
              <a:t>Xie</a:t>
            </a:r>
            <a:r>
              <a:rPr lang="en-US" sz="1000" dirty="0" smtClean="0">
                <a:solidFill>
                  <a:schemeClr val="bg1">
                    <a:lumMod val="50000"/>
                  </a:schemeClr>
                </a:solidFill>
              </a:rPr>
              <a:t>, </a:t>
            </a:r>
            <a:r>
              <a:rPr lang="en-US" sz="1000" i="1" dirty="0" smtClean="0">
                <a:solidFill>
                  <a:schemeClr val="bg1">
                    <a:lumMod val="50000"/>
                  </a:schemeClr>
                </a:solidFill>
              </a:rPr>
              <a:t>NAR</a:t>
            </a:r>
            <a:r>
              <a:rPr lang="en-US" sz="1000" dirty="0" smtClean="0">
                <a:solidFill>
                  <a:schemeClr val="bg1">
                    <a:lumMod val="50000"/>
                  </a:schemeClr>
                </a:solidFill>
              </a:rPr>
              <a:t> 2016)</a:t>
            </a:r>
            <a:endParaRPr lang="en-US" sz="1000" dirty="0">
              <a:solidFill>
                <a:schemeClr val="bg1">
                  <a:lumMod val="50000"/>
                </a:schemeClr>
              </a:solidFill>
            </a:endParaRPr>
          </a:p>
        </p:txBody>
      </p:sp>
      <p:sp>
        <p:nvSpPr>
          <p:cNvPr id="10" name="TextBox 9"/>
          <p:cNvSpPr txBox="1"/>
          <p:nvPr/>
        </p:nvSpPr>
        <p:spPr>
          <a:xfrm>
            <a:off x="521763" y="6552411"/>
            <a:ext cx="2871141" cy="246221"/>
          </a:xfrm>
          <a:prstGeom prst="rect">
            <a:avLst/>
          </a:prstGeom>
          <a:noFill/>
        </p:spPr>
        <p:txBody>
          <a:bodyPr wrap="square" rtlCol="0">
            <a:spAutoFit/>
          </a:bodyPr>
          <a:lstStyle/>
          <a:p>
            <a:r>
              <a:rPr lang="en-US" sz="1000" dirty="0" smtClean="0">
                <a:solidFill>
                  <a:schemeClr val="bg1">
                    <a:lumMod val="50000"/>
                  </a:schemeClr>
                </a:solidFill>
              </a:rPr>
              <a:t>(Zhou and </a:t>
            </a:r>
            <a:r>
              <a:rPr lang="en-US" sz="1000" dirty="0" err="1" smtClean="0">
                <a:solidFill>
                  <a:schemeClr val="bg1">
                    <a:lumMod val="50000"/>
                  </a:schemeClr>
                </a:solidFill>
              </a:rPr>
              <a:t>Troyanskaya</a:t>
            </a:r>
            <a:r>
              <a:rPr lang="en-US" sz="1000" dirty="0" smtClean="0">
                <a:solidFill>
                  <a:schemeClr val="bg1">
                    <a:lumMod val="50000"/>
                  </a:schemeClr>
                </a:solidFill>
              </a:rPr>
              <a:t>, </a:t>
            </a:r>
            <a:r>
              <a:rPr lang="en-US" sz="1000" i="1" dirty="0" smtClean="0">
                <a:solidFill>
                  <a:schemeClr val="bg1">
                    <a:lumMod val="50000"/>
                  </a:schemeClr>
                </a:solidFill>
              </a:rPr>
              <a:t>Nature Methods</a:t>
            </a:r>
            <a:r>
              <a:rPr lang="en-US" sz="1000" dirty="0" smtClean="0">
                <a:solidFill>
                  <a:schemeClr val="bg1">
                    <a:lumMod val="50000"/>
                  </a:schemeClr>
                </a:solidFill>
              </a:rPr>
              <a:t> 2016)</a:t>
            </a:r>
            <a:endParaRPr lang="en-US" sz="1000" dirty="0">
              <a:solidFill>
                <a:schemeClr val="bg1">
                  <a:lumMod val="50000"/>
                </a:schemeClr>
              </a:solidFill>
            </a:endParaRPr>
          </a:p>
        </p:txBody>
      </p:sp>
    </p:spTree>
    <p:extLst>
      <p:ext uri="{BB962C8B-B14F-4D97-AF65-F5344CB8AC3E}">
        <p14:creationId xmlns:p14="http://schemas.microsoft.com/office/powerpoint/2010/main" val="23904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402</TotalTime>
  <Words>3450</Words>
  <Application>Microsoft Macintosh PowerPoint</Application>
  <PresentationFormat>On-screen Show (4:3)</PresentationFormat>
  <Paragraphs>396</Paragraphs>
  <Slides>53</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Cabin</vt:lpstr>
      <vt:lpstr>Calibri</vt:lpstr>
      <vt:lpstr>Calibri Light</vt:lpstr>
      <vt:lpstr>Helvetica</vt:lpstr>
      <vt:lpstr>Helvetica Neue</vt:lpstr>
      <vt:lpstr>Arial</vt:lpstr>
      <vt:lpstr>Office Theme</vt:lpstr>
      <vt:lpstr>Deep Motif Dashboard: Visualizing and Understanding Genomic Sequences Using Deep Neural Networks</vt:lpstr>
      <vt:lpstr>Can we predict genetic diseases from your DNA alone?</vt:lpstr>
      <vt:lpstr>Can we predict genetic diseases from your DNA alone?</vt:lpstr>
      <vt:lpstr>Making sense of the DNA</vt:lpstr>
      <vt:lpstr>Making sense of the DNA</vt:lpstr>
      <vt:lpstr>Making sense of the DNA</vt:lpstr>
      <vt:lpstr>Making sense of the DNA</vt:lpstr>
      <vt:lpstr>DNNs can improve our prediction </vt:lpstr>
      <vt:lpstr>DNNs can improve our prediction </vt:lpstr>
      <vt:lpstr>DNNs can improve our prediction </vt:lpstr>
      <vt:lpstr>PowerPoint Presentation</vt:lpstr>
      <vt:lpstr>PowerPoint Presentation</vt:lpstr>
      <vt:lpstr>Opening the Blackbox:  Visualizing DNNs’ thinking process</vt:lpstr>
      <vt:lpstr>Opening the Blackbox:  Visualizing DNNs’ thinking process</vt:lpstr>
      <vt:lpstr>Outline of the paper</vt:lpstr>
      <vt:lpstr>Outline of the paper</vt:lpstr>
      <vt:lpstr>Outline of the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methods in computer vision</vt:lpstr>
      <vt:lpstr>Making sense of model predictions with Deep Motif (DeMo) Dashboard</vt:lpstr>
      <vt:lpstr>Class optimization in image</vt:lpstr>
      <vt:lpstr>Class optimization in TFBS classification</vt:lpstr>
      <vt:lpstr>Important features  Learnt from Saliency Maps</vt:lpstr>
      <vt:lpstr>Saliency Maps: detail of what the authors did</vt:lpstr>
      <vt:lpstr>Interpretations of model that can be drawn from saliency maps</vt:lpstr>
      <vt:lpstr>Discussion of Saliency maps</vt:lpstr>
      <vt:lpstr>Saturation problem of gradient based visualization method</vt:lpstr>
      <vt:lpstr> How Informative are Saliency maps for RNN Models?  </vt:lpstr>
      <vt:lpstr>Saliency Heatmap of RNN Models in NLP Visualizing and Understanding Neural Models in NLP (Li et al. 2016) </vt:lpstr>
      <vt:lpstr>Saliency Heatmap of RNN Models in NLP Visualizing and Understanding Neural Models in NLP (Li et al. 2016) </vt:lpstr>
      <vt:lpstr>Saliency Heatmap of RNN Models in NLP Visualizing and Understanding Neural Models in NLP (Li et al. 2016) </vt:lpstr>
      <vt:lpstr>The Saliency Heatmap might not be capturing the whole story… Visualizing and Understanding Neural Models in NLP (Li et al. 2016) </vt:lpstr>
      <vt:lpstr>The Saliency Heatmap might not be capturing the whole story… Visualizing and Understanding Neural Models in NLP (Li et al. 2016)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of temporal output scores?</vt:lpstr>
      <vt:lpstr>Gate activation statistics  VISUALIZING AND UNDERSTANDING RECURRENT NETWORKS(Karpathy et al. 2015)</vt:lpstr>
      <vt:lpstr>Gate activation statistics  VISUALIZING AND UNDERSTANDING RECURRENT NETWORKS(Karpathy et al. 2015)</vt:lpstr>
      <vt:lpstr>PowerPoint Presentation</vt:lpstr>
      <vt:lpstr>Conclusions</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Junhong Choi</dc:creator>
  <cp:lastModifiedBy>Junhong Choi</cp:lastModifiedBy>
  <cp:revision>36</cp:revision>
  <dcterms:created xsi:type="dcterms:W3CDTF">2016-10-25T04:10:13Z</dcterms:created>
  <dcterms:modified xsi:type="dcterms:W3CDTF">2016-10-26T22:01:21Z</dcterms:modified>
</cp:coreProperties>
</file>